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8" r:id="rId6"/>
    <p:sldId id="260" r:id="rId7"/>
    <p:sldId id="270" r:id="rId8"/>
    <p:sldId id="261" r:id="rId9"/>
    <p:sldId id="262" r:id="rId10"/>
    <p:sldId id="271" r:id="rId11"/>
    <p:sldId id="263" r:id="rId12"/>
    <p:sldId id="264" r:id="rId13"/>
    <p:sldId id="265" r:id="rId14"/>
    <p:sldId id="266" r:id="rId15"/>
    <p:sldId id="267" r:id="rId16"/>
  </p:sldIdLst>
  <p:sldSz cx="18288000" cy="10287000"/>
  <p:notesSz cx="6858000" cy="9144000"/>
  <p:embeddedFontLst>
    <p:embeddedFont>
      <p:font typeface="Arial Unicode MS" panose="020B0604020202020204" pitchFamily="34" charset="-128"/>
      <p:regular r:id="rId18"/>
    </p:embeddedFont>
    <p:embeddedFont>
      <p:font typeface="Arimo" panose="020B0604020202020204" charset="0"/>
      <p:regular r:id="rId19"/>
    </p:embeddedFont>
    <p:embeddedFont>
      <p:font typeface="Arimo Bold" panose="020B0604020202020204" charset="0"/>
      <p:regular r:id="rId20"/>
    </p:embeddedFont>
    <p:embeddedFont>
      <p:font typeface="League Spartan" panose="020B0604020202020204" charset="0"/>
      <p:regular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Roboto Bold" panose="02000000000000000000" charset="0"/>
      <p:regular r:id="rId26"/>
    </p:embeddedFont>
    <p:embeddedFont>
      <p:font typeface="Roboto Italics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44" autoAdjust="0"/>
    <p:restoredTop sz="66323" autoAdjust="0"/>
  </p:normalViewPr>
  <p:slideViewPr>
    <p:cSldViewPr>
      <p:cViewPr varScale="1">
        <p:scale>
          <a:sx n="37" d="100"/>
          <a:sy n="37" d="100"/>
        </p:scale>
        <p:origin x="167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>
        <p:scale>
          <a:sx n="90" d="100"/>
          <a:sy n="90" d="100"/>
        </p:scale>
        <p:origin x="2616" y="-37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B6E95D-95B3-4427-AABF-CFC77371A929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A052E4-2414-4892-8D17-5C1C2A80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632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Hello and welcome to our presentation on the </a:t>
            </a:r>
            <a:r>
              <a:rPr lang="en-US" b="1"/>
              <a:t>Ball Balancing Platform Project</a:t>
            </a:r>
            <a:r>
              <a:rPr lang="en-US"/>
              <a:t> using </a:t>
            </a:r>
            <a:r>
              <a:rPr lang="en-US" b="1"/>
              <a:t>Computer Vision</a:t>
            </a:r>
            <a:r>
              <a:rPr lang="en-US"/>
              <a:t>, </a:t>
            </a:r>
            <a:r>
              <a:rPr lang="en-US" b="1"/>
              <a:t>Reinforcement Learning</a:t>
            </a:r>
            <a:r>
              <a:rPr lang="en-US"/>
              <a:t>, and </a:t>
            </a:r>
            <a:r>
              <a:rPr lang="en-US" b="1"/>
              <a:t>Arduino-controlled motors</a:t>
            </a:r>
            <a:r>
              <a:rPr lang="en-US"/>
              <a:t>.</a:t>
            </a:r>
          </a:p>
          <a:p>
            <a:r>
              <a:rPr lang="en-US"/>
              <a:t>This innovative project was completed by </a:t>
            </a:r>
            <a:r>
              <a:rPr lang="en-US" b="1"/>
              <a:t>Rawad Fakhreddine</a:t>
            </a:r>
            <a:r>
              <a:rPr lang="en-US"/>
              <a:t> and </a:t>
            </a:r>
            <a:r>
              <a:rPr lang="en-US" b="1"/>
              <a:t>Aya Kreij</a:t>
            </a:r>
            <a:r>
              <a:rPr lang="en-US"/>
              <a:t>, under the supervision of </a:t>
            </a:r>
            <a:r>
              <a:rPr lang="en-US" b="1"/>
              <a:t>Prof. Mohamad Aoude</a:t>
            </a:r>
            <a:r>
              <a:rPr lang="en-US"/>
              <a:t> at the </a:t>
            </a:r>
            <a:r>
              <a:rPr lang="en-US" b="1"/>
              <a:t>Lebanese University – Faculty of Engineering III</a:t>
            </a:r>
            <a:r>
              <a:rPr lang="en-US"/>
              <a:t>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052E4-2414-4892-8D17-5C1C2A806D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469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chemeClr val="bg1"/>
                </a:solidFill>
              </a:rPr>
              <a:t>The  file </a:t>
            </a:r>
            <a:r>
              <a:rPr lang="en-US" sz="1200" b="1" u="sng">
                <a:solidFill>
                  <a:schemeClr val="bg1"/>
                </a:solidFill>
                <a:latin typeface="Arimo"/>
                <a:ea typeface="Arimo"/>
                <a:cs typeface="Arimo"/>
                <a:sym typeface="Arimo"/>
              </a:rPr>
              <a:t>Ball_balance_env  </a:t>
            </a:r>
            <a:r>
              <a:rPr lang="en-US" sz="1200">
                <a:solidFill>
                  <a:schemeClr val="bg1"/>
                </a:solidFill>
              </a:rPr>
              <a:t>defines the </a:t>
            </a:r>
            <a:r>
              <a:rPr lang="en-US" sz="1200" b="1">
                <a:solidFill>
                  <a:schemeClr val="bg1"/>
                </a:solidFill>
              </a:rPr>
              <a:t>custom Gymnasium environment</a:t>
            </a:r>
            <a:r>
              <a:rPr lang="en-US" sz="1200">
                <a:solidFill>
                  <a:schemeClr val="bg1"/>
                </a:solidFill>
              </a:rPr>
              <a:t> that simulates the dynamics of a ball on a tilting table. It provides the physical world in which the agent operates. The Train agent script creates and trains a </a:t>
            </a:r>
            <a:r>
              <a:rPr lang="en-US" sz="1200" b="1">
                <a:solidFill>
                  <a:schemeClr val="bg1"/>
                </a:solidFill>
              </a:rPr>
              <a:t>reinforcement learning agent</a:t>
            </a:r>
            <a:r>
              <a:rPr lang="en-US" sz="1200">
                <a:solidFill>
                  <a:schemeClr val="bg1"/>
                </a:solidFill>
              </a:rPr>
              <a:t> using the </a:t>
            </a:r>
            <a:r>
              <a:rPr lang="en-US" sz="1200" b="1">
                <a:solidFill>
                  <a:schemeClr val="bg1"/>
                </a:solidFill>
              </a:rPr>
              <a:t>PPO algorithm</a:t>
            </a:r>
            <a:r>
              <a:rPr lang="en-US" sz="1200">
                <a:solidFill>
                  <a:schemeClr val="bg1"/>
                </a:solidFill>
              </a:rPr>
              <a:t> from Stable-Baselines3. The agent interacts with the environment and learns how to balance the ball by tilting the table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052E4-2414-4892-8D17-5C1C2A806D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859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The Linkage Equation:</a:t>
            </a:r>
            <a:r>
              <a:rPr lang="en-US" sz="12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It’s a nonlinear equation. comes from mechanism kinematics, particularly four-bar linkage theory, we solve it using root_scalar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052E4-2414-4892-8D17-5C1C2A806D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215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Once the tilt angles are computed, they’re sent to the Arduino via serial communication.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052E4-2414-4892-8D17-5C1C2A806D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061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Arduino parses the command, converts the angles into motor steps, and uses the </a:t>
            </a:r>
            <a:r>
              <a:rPr lang="en-US" b="1"/>
              <a:t>AccelStepper</a:t>
            </a:r>
            <a:r>
              <a:rPr lang="en-US"/>
              <a:t> library to smoothly move the motors.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052E4-2414-4892-8D17-5C1C2A806D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3730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full 360-degree rotation equals 200 steps — so we calculate the number of steps based on the desired angle and execute the motion accordingly.</a:t>
            </a:r>
          </a:p>
          <a:p>
            <a:r>
              <a:rPr lang="en-US"/>
              <a:t>To ensure safety, we added tilt limits and clamped angles to within ±25 degrees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052E4-2414-4892-8D17-5C1C2A806D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9364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project demonstrates that </a:t>
            </a:r>
            <a:r>
              <a:rPr lang="en-US" b="1"/>
              <a:t>Reinforcement Learning</a:t>
            </a:r>
            <a:r>
              <a:rPr lang="en-US"/>
              <a:t>, when combined with </a:t>
            </a:r>
            <a:r>
              <a:rPr lang="en-US" b="1"/>
              <a:t>vision-based control</a:t>
            </a:r>
            <a:r>
              <a:rPr lang="en-US"/>
              <a:t> and </a:t>
            </a:r>
            <a:r>
              <a:rPr lang="en-US" b="1"/>
              <a:t>Arduino motor actuation</a:t>
            </a:r>
            <a:r>
              <a:rPr lang="en-US"/>
              <a:t>, can effectively stabilize a dynamic system like a ball-on-plate — entirely without classical modeling or manual tuning.</a:t>
            </a:r>
          </a:p>
          <a:p>
            <a:r>
              <a:rPr lang="en-US"/>
              <a:t>The trained agent was able to transfer from simulation to hardware, showing the power of data-driven control in physical systems.</a:t>
            </a:r>
          </a:p>
          <a:p>
            <a:r>
              <a:rPr lang="en-US"/>
              <a:t>We hope this project inspires others to explore intelligent control techniques in real-world robotics and automation.</a:t>
            </a:r>
          </a:p>
          <a:p>
            <a:r>
              <a:rPr lang="en-US"/>
              <a:t>Thank you for listening.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052E4-2414-4892-8D17-5C1C2A806D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104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main goals of this project are:</a:t>
            </a:r>
          </a:p>
          <a:p>
            <a:r>
              <a:rPr lang="en-US"/>
              <a:t>To detect and track a tennis ball in real time using </a:t>
            </a:r>
            <a:r>
              <a:rPr lang="en-US" b="1"/>
              <a:t>YOLOv8</a:t>
            </a:r>
            <a:r>
              <a:rPr lang="en-US"/>
              <a:t> and a webcam.</a:t>
            </a:r>
          </a:p>
          <a:p>
            <a:r>
              <a:rPr lang="en-US"/>
              <a:t>To calculate the ball’s </a:t>
            </a:r>
            <a:r>
              <a:rPr lang="en-US" b="1"/>
              <a:t>position</a:t>
            </a:r>
            <a:r>
              <a:rPr lang="en-US"/>
              <a:t>, </a:t>
            </a:r>
            <a:r>
              <a:rPr lang="en-US" b="1"/>
              <a:t>velocity</a:t>
            </a:r>
            <a:r>
              <a:rPr lang="en-US"/>
              <a:t>, and </a:t>
            </a:r>
            <a:r>
              <a:rPr lang="en-US" b="1"/>
              <a:t>acceleration</a:t>
            </a:r>
            <a:r>
              <a:rPr lang="en-US"/>
              <a:t>.</a:t>
            </a:r>
          </a:p>
          <a:p>
            <a:r>
              <a:rPr lang="en-US"/>
              <a:t>To train a </a:t>
            </a:r>
            <a:r>
              <a:rPr lang="en-US" b="1"/>
              <a:t>Reinforcement Learning agent</a:t>
            </a:r>
            <a:r>
              <a:rPr lang="en-US"/>
              <a:t> that can learn to stabilize the ball on the platform.</a:t>
            </a:r>
          </a:p>
          <a:p>
            <a:r>
              <a:rPr lang="en-US"/>
              <a:t>And finally, to </a:t>
            </a:r>
            <a:r>
              <a:rPr lang="en-US" b="1"/>
              <a:t>control stepper motors</a:t>
            </a:r>
            <a:r>
              <a:rPr lang="en-US"/>
              <a:t> using Arduino and a custom mechanical linkage system to tilt the platform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052E4-2414-4892-8D17-5C1C2A806D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479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Computer Vision Module</a:t>
            </a:r>
            <a:r>
              <a:rPr lang="en-US"/>
              <a:t>:</a:t>
            </a:r>
            <a:br>
              <a:rPr lang="en-US"/>
            </a:br>
            <a:r>
              <a:rPr lang="en-US"/>
              <a:t>A YOLOv8 model detects the ball’s location from webcam frames. These image coordinates are then converted into real-world positions using a pixel-to-centimeter conversion factor.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052E4-2414-4892-8D17-5C1C2A806D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286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State Estimation</a:t>
            </a:r>
            <a:r>
              <a:rPr lang="en-US"/>
              <a:t>:</a:t>
            </a:r>
            <a:br>
              <a:rPr lang="en-US"/>
            </a:br>
            <a:r>
              <a:rPr lang="en-US"/>
              <a:t>The ball’s velocity and acceleration are estimated by comparing positions over time. To reduce noise, we applied exponential smoothing and a deadband filter.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052E4-2414-4892-8D17-5C1C2A806D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288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Calculate the center of the ball by detecting it’s edge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052E4-2414-4892-8D17-5C1C2A806D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56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We </a:t>
            </a:r>
            <a:r>
              <a:rPr lang="en-US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Design the equipment using SolidWorks. Print the parts using a 3D printing.And finally, Join and construct the project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052E4-2414-4892-8D17-5C1C2A806D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568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a clear slide that show how the stepper motors should act in different cases of position of the ball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052E4-2414-4892-8D17-5C1C2A806D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03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first attempted to control the ball using a PID controller. Although the PID worked under simple conditions, it failed in many edge cases due to the nonlinear nature of the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052E4-2414-4892-8D17-5C1C2A806D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894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then switched to </a:t>
            </a:r>
            <a:r>
              <a:rPr lang="en-US" b="1"/>
              <a:t>Reinforcement Learning</a:t>
            </a:r>
            <a:r>
              <a:rPr lang="en-US"/>
              <a:t>. The agent was trained in simulation and gradually introduced to harder starting conditions using </a:t>
            </a:r>
            <a:r>
              <a:rPr lang="en-US" b="1"/>
              <a:t>curriculum learning</a:t>
            </a:r>
            <a:r>
              <a:rPr lang="en-US"/>
              <a:t>. After training, the agent successfully learned how to keep the ball centered by producing smooth and adaptive tilt commands.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052E4-2414-4892-8D17-5C1C2A806D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775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2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1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7.jp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png"/><Relationship Id="rId9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534704" y="7062336"/>
            <a:ext cx="3740116" cy="2924091"/>
          </a:xfrm>
          <a:custGeom>
            <a:avLst/>
            <a:gdLst/>
            <a:ahLst/>
            <a:cxnLst/>
            <a:rect l="l" t="t" r="r" b="b"/>
            <a:pathLst>
              <a:path w="3740116" h="2924091">
                <a:moveTo>
                  <a:pt x="3740116" y="2924091"/>
                </a:moveTo>
                <a:lnTo>
                  <a:pt x="0" y="2924091"/>
                </a:lnTo>
                <a:lnTo>
                  <a:pt x="0" y="0"/>
                </a:lnTo>
                <a:lnTo>
                  <a:pt x="3740116" y="0"/>
                </a:lnTo>
                <a:lnTo>
                  <a:pt x="3740116" y="292409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1356496" y="0"/>
            <a:ext cx="6931504" cy="10287000"/>
            <a:chOff x="0" y="0"/>
            <a:chExt cx="1825581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5581" cy="2709333"/>
            </a:xfrm>
            <a:custGeom>
              <a:avLst/>
              <a:gdLst/>
              <a:ahLst/>
              <a:cxnLst/>
              <a:rect l="l" t="t" r="r" b="b"/>
              <a:pathLst>
                <a:path w="1825581" h="2709333">
                  <a:moveTo>
                    <a:pt x="0" y="0"/>
                  </a:moveTo>
                  <a:lnTo>
                    <a:pt x="1825581" y="0"/>
                  </a:lnTo>
                  <a:lnTo>
                    <a:pt x="182558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54C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82558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205682" y="8510094"/>
            <a:ext cx="6492240" cy="0"/>
          </a:xfrm>
          <a:prstGeom prst="line">
            <a:avLst/>
          </a:prstGeom>
          <a:ln w="28575" cap="flat">
            <a:solidFill>
              <a:srgbClr val="103B7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flipV="1">
            <a:off x="7273942" y="459641"/>
            <a:ext cx="3740116" cy="2924091"/>
          </a:xfrm>
          <a:custGeom>
            <a:avLst/>
            <a:gdLst/>
            <a:ahLst/>
            <a:cxnLst/>
            <a:rect l="l" t="t" r="r" b="b"/>
            <a:pathLst>
              <a:path w="3740116" h="2924091">
                <a:moveTo>
                  <a:pt x="0" y="2924091"/>
                </a:moveTo>
                <a:lnTo>
                  <a:pt x="3740116" y="2924091"/>
                </a:lnTo>
                <a:lnTo>
                  <a:pt x="3740116" y="0"/>
                </a:lnTo>
                <a:lnTo>
                  <a:pt x="0" y="0"/>
                </a:lnTo>
                <a:lnTo>
                  <a:pt x="0" y="292409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1028700" y="2342691"/>
            <a:ext cx="6492240" cy="0"/>
          </a:xfrm>
          <a:prstGeom prst="line">
            <a:avLst/>
          </a:prstGeom>
          <a:ln w="28575" cap="flat">
            <a:solidFill>
              <a:srgbClr val="103B7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2032729" y="1275830"/>
            <a:ext cx="5579038" cy="7735339"/>
            <a:chOff x="0" y="0"/>
            <a:chExt cx="812800" cy="112694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1126948"/>
            </a:xfrm>
            <a:custGeom>
              <a:avLst/>
              <a:gdLst/>
              <a:ahLst/>
              <a:cxnLst/>
              <a:rect l="l" t="t" r="r" b="b"/>
              <a:pathLst>
                <a:path w="812800" h="1126948">
                  <a:moveTo>
                    <a:pt x="67996" y="0"/>
                  </a:moveTo>
                  <a:lnTo>
                    <a:pt x="744804" y="0"/>
                  </a:lnTo>
                  <a:cubicBezTo>
                    <a:pt x="782357" y="0"/>
                    <a:pt x="812800" y="30443"/>
                    <a:pt x="812800" y="67996"/>
                  </a:cubicBezTo>
                  <a:lnTo>
                    <a:pt x="812800" y="1058951"/>
                  </a:lnTo>
                  <a:cubicBezTo>
                    <a:pt x="812800" y="1076985"/>
                    <a:pt x="805636" y="1094280"/>
                    <a:pt x="792884" y="1107032"/>
                  </a:cubicBezTo>
                  <a:cubicBezTo>
                    <a:pt x="780133" y="1119784"/>
                    <a:pt x="762837" y="1126948"/>
                    <a:pt x="744804" y="1126948"/>
                  </a:cubicBezTo>
                  <a:lnTo>
                    <a:pt x="67996" y="1126948"/>
                  </a:lnTo>
                  <a:cubicBezTo>
                    <a:pt x="30443" y="1126948"/>
                    <a:pt x="0" y="1096505"/>
                    <a:pt x="0" y="1058951"/>
                  </a:cubicBezTo>
                  <a:lnTo>
                    <a:pt x="0" y="67996"/>
                  </a:lnTo>
                  <a:cubicBezTo>
                    <a:pt x="0" y="30443"/>
                    <a:pt x="30443" y="0"/>
                    <a:pt x="67996" y="0"/>
                  </a:cubicBezTo>
                  <a:close/>
                </a:path>
              </a:pathLst>
            </a:custGeom>
            <a:blipFill>
              <a:blip r:embed="rId5"/>
              <a:stretch>
                <a:fillRect l="-1993" r="-199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 flipH="1">
            <a:off x="16379973" y="8795270"/>
            <a:ext cx="1908027" cy="1491730"/>
          </a:xfrm>
          <a:custGeom>
            <a:avLst/>
            <a:gdLst/>
            <a:ahLst/>
            <a:cxnLst/>
            <a:rect l="l" t="t" r="r" b="b"/>
            <a:pathLst>
              <a:path w="1908027" h="1491730">
                <a:moveTo>
                  <a:pt x="1908027" y="0"/>
                </a:moveTo>
                <a:lnTo>
                  <a:pt x="0" y="0"/>
                </a:lnTo>
                <a:lnTo>
                  <a:pt x="0" y="1491730"/>
                </a:lnTo>
                <a:lnTo>
                  <a:pt x="1908027" y="1491730"/>
                </a:lnTo>
                <a:lnTo>
                  <a:pt x="190802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flipV="1">
            <a:off x="11356496" y="0"/>
            <a:ext cx="1908027" cy="1491730"/>
          </a:xfrm>
          <a:custGeom>
            <a:avLst/>
            <a:gdLst/>
            <a:ahLst/>
            <a:cxnLst/>
            <a:rect l="l" t="t" r="r" b="b"/>
            <a:pathLst>
              <a:path w="1908027" h="1491730">
                <a:moveTo>
                  <a:pt x="0" y="1491730"/>
                </a:moveTo>
                <a:lnTo>
                  <a:pt x="1908027" y="1491730"/>
                </a:lnTo>
                <a:lnTo>
                  <a:pt x="1908027" y="0"/>
                </a:lnTo>
                <a:lnTo>
                  <a:pt x="0" y="0"/>
                </a:lnTo>
                <a:lnTo>
                  <a:pt x="0" y="149173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0" y="-30917"/>
            <a:ext cx="1952603" cy="1952603"/>
          </a:xfrm>
          <a:custGeom>
            <a:avLst/>
            <a:gdLst/>
            <a:ahLst/>
            <a:cxnLst/>
            <a:rect l="l" t="t" r="r" b="b"/>
            <a:pathLst>
              <a:path w="1952603" h="1952603">
                <a:moveTo>
                  <a:pt x="0" y="0"/>
                </a:moveTo>
                <a:lnTo>
                  <a:pt x="1952603" y="0"/>
                </a:lnTo>
                <a:lnTo>
                  <a:pt x="1952603" y="1952603"/>
                </a:lnTo>
                <a:lnTo>
                  <a:pt x="0" y="19526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718982" y="3250382"/>
            <a:ext cx="961987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7200" spc="540">
                <a:solidFill>
                  <a:srgbClr val="103B7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BALL BALANCING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18982" y="5392726"/>
            <a:ext cx="10327796" cy="2537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i="1">
                <a:solidFill>
                  <a:srgbClr val="103B74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Students:  Rawad Fakhreddine 6366</a:t>
            </a:r>
          </a:p>
          <a:p>
            <a:pPr algn="l">
              <a:lnSpc>
                <a:spcPts val="5040"/>
              </a:lnSpc>
            </a:pPr>
            <a:r>
              <a:rPr lang="en-US" sz="3600" i="1">
                <a:solidFill>
                  <a:srgbClr val="103B74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                   Aya Kreij 6497</a:t>
            </a:r>
          </a:p>
          <a:p>
            <a:pPr algn="l">
              <a:lnSpc>
                <a:spcPts val="5040"/>
              </a:lnSpc>
            </a:pPr>
            <a:endParaRPr lang="en-US" sz="3600" i="1">
              <a:solidFill>
                <a:srgbClr val="103B74"/>
              </a:solidFill>
              <a:latin typeface="Roboto Italics"/>
              <a:ea typeface="Roboto Italics"/>
              <a:cs typeface="Roboto Italics"/>
              <a:sym typeface="Roboto Italics"/>
            </a:endParaRPr>
          </a:p>
          <a:p>
            <a:pPr>
              <a:lnSpc>
                <a:spcPts val="5040"/>
              </a:lnSpc>
            </a:pPr>
            <a:r>
              <a:rPr lang="en-US" sz="3600" i="1">
                <a:solidFill>
                  <a:srgbClr val="103B74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Supervisor: Prof. Mohamad Aoude</a:t>
            </a:r>
            <a:r>
              <a:rPr lang="en-US" sz="3600">
                <a:solidFill>
                  <a:srgbClr val="0070C0"/>
                </a:solidFill>
              </a:rPr>
              <a:t> </a:t>
            </a:r>
            <a:endParaRPr lang="en-US" sz="3600" i="1">
              <a:solidFill>
                <a:srgbClr val="0070C0"/>
              </a:solidFill>
              <a:latin typeface="Roboto Italics"/>
              <a:ea typeface="Roboto Italics"/>
              <a:cs typeface="Roboto Italics"/>
              <a:sym typeface="Roboto Italic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282797" y="600569"/>
            <a:ext cx="5238143" cy="1480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 spc="157">
                <a:solidFill>
                  <a:srgbClr val="103B74"/>
                </a:solidFill>
                <a:latin typeface="Roboto Bold"/>
                <a:ea typeface="Roboto Bold"/>
                <a:cs typeface="Roboto Bold"/>
                <a:sym typeface="Roboto Bold"/>
              </a:rPr>
              <a:t>Lebanese University </a:t>
            </a:r>
          </a:p>
          <a:p>
            <a:pPr algn="l">
              <a:lnSpc>
                <a:spcPts val="2940"/>
              </a:lnSpc>
            </a:pPr>
            <a:r>
              <a:rPr lang="en-US" sz="2100" b="1" spc="157">
                <a:solidFill>
                  <a:srgbClr val="103B74"/>
                </a:solidFill>
                <a:latin typeface="Roboto Bold"/>
                <a:ea typeface="Roboto Bold"/>
                <a:cs typeface="Roboto Bold"/>
                <a:sym typeface="Roboto Bold"/>
              </a:rPr>
              <a:t>Faculty of Engineering III</a:t>
            </a:r>
          </a:p>
          <a:p>
            <a:pPr algn="l">
              <a:lnSpc>
                <a:spcPts val="2940"/>
              </a:lnSpc>
            </a:pPr>
            <a:r>
              <a:rPr lang="en-US" sz="2100" b="1" spc="157">
                <a:solidFill>
                  <a:srgbClr val="103B74"/>
                </a:solidFill>
                <a:latin typeface="Roboto Bold"/>
                <a:ea typeface="Roboto Bold"/>
                <a:cs typeface="Roboto Bold"/>
                <a:sym typeface="Roboto Bold"/>
              </a:rPr>
              <a:t>Electrical and Electronic Department</a:t>
            </a:r>
          </a:p>
          <a:p>
            <a:pPr algn="l">
              <a:lnSpc>
                <a:spcPts val="2940"/>
              </a:lnSpc>
            </a:pPr>
            <a:endParaRPr lang="en-US" sz="2100" b="1" spc="157">
              <a:solidFill>
                <a:srgbClr val="103B74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4C9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A8BA02-1FA3-89F5-9FCF-17F8BCBDD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9A2FF79C-79AD-C1F4-37ED-46BC30AE5156}"/>
              </a:ext>
            </a:extLst>
          </p:cNvPr>
          <p:cNvGrpSpPr/>
          <p:nvPr/>
        </p:nvGrpSpPr>
        <p:grpSpPr>
          <a:xfrm>
            <a:off x="16519922" y="8466992"/>
            <a:ext cx="1478756" cy="1820008"/>
            <a:chOff x="0" y="0"/>
            <a:chExt cx="660400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413B96B-6544-1A17-C4E9-ACCDC326D283}"/>
                </a:ext>
              </a:extLst>
            </p:cNvPr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3E3432A-25ED-3FB2-5BE3-0442B124ECD7}"/>
                </a:ext>
              </a:extLst>
            </p:cNvPr>
            <p:cNvSpPr txBox="1"/>
            <p:nvPr/>
          </p:nvSpPr>
          <p:spPr>
            <a:xfrm>
              <a:off x="0" y="79375"/>
              <a:ext cx="660400" cy="733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93038500-76F5-E380-5376-D0280E8F9D27}"/>
              </a:ext>
            </a:extLst>
          </p:cNvPr>
          <p:cNvGrpSpPr/>
          <p:nvPr/>
        </p:nvGrpSpPr>
        <p:grpSpPr>
          <a:xfrm>
            <a:off x="2800326" y="302046"/>
            <a:ext cx="12886452" cy="2027775"/>
            <a:chOff x="0" y="0"/>
            <a:chExt cx="3393963" cy="534064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F1FCCBFA-2AF3-4608-1135-0E2FEEF94E02}"/>
                </a:ext>
              </a:extLst>
            </p:cNvPr>
            <p:cNvSpPr/>
            <p:nvPr/>
          </p:nvSpPr>
          <p:spPr>
            <a:xfrm>
              <a:off x="0" y="0"/>
              <a:ext cx="3393963" cy="534064"/>
            </a:xfrm>
            <a:custGeom>
              <a:avLst/>
              <a:gdLst/>
              <a:ahLst/>
              <a:cxnLst/>
              <a:rect l="l" t="t" r="r" b="b"/>
              <a:pathLst>
                <a:path w="3393963" h="534064">
                  <a:moveTo>
                    <a:pt x="3190763" y="0"/>
                  </a:moveTo>
                  <a:cubicBezTo>
                    <a:pt x="3302987" y="0"/>
                    <a:pt x="3393963" y="119554"/>
                    <a:pt x="3393963" y="267032"/>
                  </a:cubicBezTo>
                  <a:cubicBezTo>
                    <a:pt x="3393963" y="414510"/>
                    <a:pt x="3302987" y="534064"/>
                    <a:pt x="3190763" y="534064"/>
                  </a:cubicBezTo>
                  <a:lnTo>
                    <a:pt x="203200" y="534064"/>
                  </a:lnTo>
                  <a:cubicBezTo>
                    <a:pt x="90976" y="534064"/>
                    <a:pt x="0" y="414510"/>
                    <a:pt x="0" y="267032"/>
                  </a:cubicBezTo>
                  <a:cubicBezTo>
                    <a:pt x="0" y="11955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7111595B-10C4-212F-53C4-FDCD7E5C072D}"/>
                </a:ext>
              </a:extLst>
            </p:cNvPr>
            <p:cNvSpPr txBox="1"/>
            <p:nvPr/>
          </p:nvSpPr>
          <p:spPr>
            <a:xfrm>
              <a:off x="0" y="-47625"/>
              <a:ext cx="3393963" cy="5816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9996C276-B9BD-5F40-9F99-21C28A0EEECE}"/>
              </a:ext>
            </a:extLst>
          </p:cNvPr>
          <p:cNvSpPr txBox="1"/>
          <p:nvPr/>
        </p:nvSpPr>
        <p:spPr>
          <a:xfrm>
            <a:off x="3069986" y="433919"/>
            <a:ext cx="12186102" cy="1688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spc="36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REINFORCEMENT LEARNING AND AGENT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2F1D5D54-9F5C-4F48-2C8D-D0C5F00B7D32}"/>
              </a:ext>
            </a:extLst>
          </p:cNvPr>
          <p:cNvSpPr txBox="1"/>
          <p:nvPr/>
        </p:nvSpPr>
        <p:spPr>
          <a:xfrm>
            <a:off x="16544226" y="8985456"/>
            <a:ext cx="1430149" cy="697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63"/>
              </a:lnSpc>
            </a:pPr>
            <a:r>
              <a:rPr lang="en-US" sz="4045" b="1">
                <a:solidFill>
                  <a:srgbClr val="103B74"/>
                </a:solidFill>
                <a:latin typeface="Roboto Bold"/>
                <a:ea typeface="Roboto Bold"/>
                <a:cs typeface="Roboto Bold"/>
                <a:sym typeface="Roboto Bold"/>
              </a:rPr>
              <a:t>9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2018393E-43A7-9152-0E59-B859E26A9EB5}"/>
              </a:ext>
            </a:extLst>
          </p:cNvPr>
          <p:cNvSpPr txBox="1"/>
          <p:nvPr/>
        </p:nvSpPr>
        <p:spPr>
          <a:xfrm>
            <a:off x="313625" y="2379467"/>
            <a:ext cx="8546866" cy="83657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  <a:spcBef>
                <a:spcPct val="0"/>
              </a:spcBef>
            </a:pPr>
            <a:r>
              <a:rPr lang="en-US" sz="2899" b="1" u="sng">
                <a:solidFill>
                  <a:schemeClr val="bg1"/>
                </a:solidFill>
                <a:latin typeface="Arimo"/>
                <a:ea typeface="Arimo"/>
                <a:cs typeface="Arimo"/>
                <a:sym typeface="Arimo"/>
              </a:rPr>
              <a:t>Ball_balance_env file:</a:t>
            </a:r>
          </a:p>
          <a:p>
            <a:pPr marL="457200" indent="-457200">
              <a:lnSpc>
                <a:spcPts val="40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</a:rPr>
              <a:t>This file defines the </a:t>
            </a:r>
            <a:r>
              <a:rPr lang="en-US" sz="3200" b="1">
                <a:solidFill>
                  <a:schemeClr val="bg1"/>
                </a:solidFill>
              </a:rPr>
              <a:t>custom Gymnasium environment</a:t>
            </a:r>
            <a:r>
              <a:rPr lang="en-US" sz="3200">
                <a:solidFill>
                  <a:schemeClr val="bg1"/>
                </a:solidFill>
              </a:rPr>
              <a:t> that simulates the dynamics of a ball on a tilting table. It provides the physical world in which the agent operates.</a:t>
            </a:r>
          </a:p>
          <a:p>
            <a:pPr marL="457200" indent="-457200">
              <a:lnSpc>
                <a:spcPts val="40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</a:rPr>
              <a:t>Simulates </a:t>
            </a:r>
            <a:r>
              <a:rPr lang="en-US" sz="3200" b="1">
                <a:solidFill>
                  <a:schemeClr val="bg1"/>
                </a:solidFill>
              </a:rPr>
              <a:t>ball motion</a:t>
            </a:r>
            <a:r>
              <a:rPr lang="en-US" sz="3200">
                <a:solidFill>
                  <a:schemeClr val="bg1"/>
                </a:solidFill>
              </a:rPr>
              <a:t> based on table tilt (θ4_x, θ4_y)</a:t>
            </a:r>
          </a:p>
          <a:p>
            <a:pPr marL="457200" indent="-457200">
              <a:lnSpc>
                <a:spcPts val="40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3200">
                <a:solidFill>
                  <a:schemeClr val="bg1"/>
                </a:solidFill>
                <a:latin typeface="Arial" panose="020B0604020202020204" pitchFamily="34" charset="0"/>
              </a:rPr>
              <a:t>Computes </a:t>
            </a:r>
            <a:r>
              <a:rPr lang="en-US" altLang="en-US" sz="3200" b="1">
                <a:solidFill>
                  <a:schemeClr val="bg1"/>
                </a:solidFill>
                <a:latin typeface="Arial" panose="020B0604020202020204" pitchFamily="34" charset="0"/>
              </a:rPr>
              <a:t>observations</a:t>
            </a:r>
            <a:r>
              <a:rPr lang="en-US" altLang="en-US" sz="3200">
                <a:solidFill>
                  <a:schemeClr val="bg1"/>
                </a:solidFill>
                <a:latin typeface="Arial" panose="020B0604020202020204" pitchFamily="34" charset="0"/>
              </a:rPr>
              <a:t>: ball position and velocity</a:t>
            </a:r>
            <a:endParaRPr lang="en-US" altLang="en-US" sz="540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457200" indent="-457200">
              <a:lnSpc>
                <a:spcPts val="40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</a:rPr>
              <a:t>Provides </a:t>
            </a:r>
            <a:r>
              <a:rPr lang="en-US" sz="3200" b="1">
                <a:solidFill>
                  <a:schemeClr val="bg1"/>
                </a:solidFill>
              </a:rPr>
              <a:t>rewards</a:t>
            </a:r>
            <a:r>
              <a:rPr lang="en-US" sz="3200">
                <a:solidFill>
                  <a:schemeClr val="bg1"/>
                </a:solidFill>
              </a:rPr>
              <a:t> that penalize being far from the center or moving fast</a:t>
            </a:r>
          </a:p>
          <a:p>
            <a:pPr marL="457200" indent="-457200">
              <a:lnSpc>
                <a:spcPts val="40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</a:rPr>
              <a:t>Terminates episode if ball falls off the table or max steps are reached</a:t>
            </a:r>
          </a:p>
          <a:p>
            <a:pPr marL="457200" indent="-457200">
              <a:lnSpc>
                <a:spcPts val="40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</a:rPr>
              <a:t>Supports </a:t>
            </a:r>
            <a:r>
              <a:rPr lang="en-US" sz="3200" b="1">
                <a:solidFill>
                  <a:schemeClr val="bg1"/>
                </a:solidFill>
              </a:rPr>
              <a:t>curriculum learning</a:t>
            </a:r>
            <a:r>
              <a:rPr lang="en-US" sz="3200">
                <a:solidFill>
                  <a:schemeClr val="bg1"/>
                </a:solidFill>
              </a:rPr>
              <a:t> by adjusting the spawn difficulty.</a:t>
            </a:r>
          </a:p>
          <a:p>
            <a:pPr marL="457200" indent="-457200">
              <a:lnSpc>
                <a:spcPts val="40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899">
              <a:solidFill>
                <a:schemeClr val="bg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95F04FE1-B048-5744-C53F-8F47495BA1E2}"/>
              </a:ext>
            </a:extLst>
          </p:cNvPr>
          <p:cNvSpPr txBox="1"/>
          <p:nvPr/>
        </p:nvSpPr>
        <p:spPr>
          <a:xfrm>
            <a:off x="9015432" y="2459880"/>
            <a:ext cx="8980714" cy="7314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59"/>
              </a:lnSpc>
              <a:spcBef>
                <a:spcPct val="0"/>
              </a:spcBef>
            </a:pPr>
            <a:r>
              <a:rPr lang="en-US" sz="2899" b="1" u="sng">
                <a:solidFill>
                  <a:schemeClr val="bg1"/>
                </a:solidFill>
                <a:latin typeface="Arimo"/>
                <a:ea typeface="Arimo"/>
                <a:cs typeface="Arimo"/>
                <a:sym typeface="Arimo"/>
              </a:rPr>
              <a:t>Train_agent file:</a:t>
            </a:r>
          </a:p>
          <a:p>
            <a:pPr marL="457200" indent="-457200">
              <a:lnSpc>
                <a:spcPts val="40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</a:rPr>
              <a:t>This script creates and trains a </a:t>
            </a:r>
            <a:r>
              <a:rPr lang="en-US" sz="3200" b="1">
                <a:solidFill>
                  <a:schemeClr val="bg1"/>
                </a:solidFill>
              </a:rPr>
              <a:t>reinforcement learning agent</a:t>
            </a:r>
            <a:r>
              <a:rPr lang="en-US" sz="3200">
                <a:solidFill>
                  <a:schemeClr val="bg1"/>
                </a:solidFill>
              </a:rPr>
              <a:t> using the </a:t>
            </a:r>
            <a:r>
              <a:rPr lang="en-US" sz="3200" b="1">
                <a:solidFill>
                  <a:schemeClr val="bg1"/>
                </a:solidFill>
              </a:rPr>
              <a:t>PPO algorithm</a:t>
            </a:r>
            <a:r>
              <a:rPr lang="en-US" sz="3200">
                <a:solidFill>
                  <a:schemeClr val="bg1"/>
                </a:solidFill>
              </a:rPr>
              <a:t> from Stable-Baselines3. The agent interacts with the environment and learns how to balance the ball by tilting the table</a:t>
            </a:r>
          </a:p>
          <a:p>
            <a:pPr marL="457200" indent="-457200">
              <a:lnSpc>
                <a:spcPts val="40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</a:rPr>
              <a:t>Imports the custom environment</a:t>
            </a:r>
          </a:p>
          <a:p>
            <a:pPr marL="457200" indent="-457200">
              <a:lnSpc>
                <a:spcPts val="40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2800">
                <a:solidFill>
                  <a:schemeClr val="bg1"/>
                </a:solidFill>
                <a:latin typeface="Arial" panose="020B0604020202020204" pitchFamily="34" charset="0"/>
              </a:rPr>
              <a:t>Trains the agent using </a:t>
            </a:r>
            <a:r>
              <a:rPr lang="en-US" altLang="en-US" sz="2800">
                <a:solidFill>
                  <a:schemeClr val="bg1"/>
                </a:solidFill>
                <a:latin typeface="Arial Unicode MS" panose="020B0604020202020204" pitchFamily="34" charset="-128"/>
              </a:rPr>
              <a:t>model.learn(...)</a:t>
            </a:r>
            <a:r>
              <a:rPr lang="en-US" altLang="en-US" sz="4000">
                <a:solidFill>
                  <a:schemeClr val="bg1"/>
                </a:solidFill>
              </a:rPr>
              <a:t> </a:t>
            </a:r>
            <a:endParaRPr lang="en-US" altLang="en-US" sz="280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457200" indent="-457200">
              <a:lnSpc>
                <a:spcPts val="40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</a:rPr>
              <a:t>Uses a </a:t>
            </a:r>
            <a:r>
              <a:rPr lang="en-US" sz="3200" b="1">
                <a:solidFill>
                  <a:schemeClr val="bg1"/>
                </a:solidFill>
              </a:rPr>
              <a:t>curriculum strategy</a:t>
            </a:r>
            <a:r>
              <a:rPr lang="en-US" sz="3200">
                <a:solidFill>
                  <a:schemeClr val="bg1"/>
                </a:solidFill>
              </a:rPr>
              <a:t>: trains progressively on 5 increasing difficulty levels</a:t>
            </a:r>
          </a:p>
          <a:p>
            <a:pPr marL="457200" indent="-457200">
              <a:lnSpc>
                <a:spcPts val="40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</a:rPr>
              <a:t>At each level, a new environment is created with greater initial ball displacement.</a:t>
            </a:r>
          </a:p>
          <a:p>
            <a:pPr marL="457200" indent="-457200">
              <a:lnSpc>
                <a:spcPts val="40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>
                <a:solidFill>
                  <a:schemeClr val="bg1"/>
                </a:solidFill>
              </a:rPr>
              <a:t>Saves the trained agent model for later use</a:t>
            </a:r>
          </a:p>
          <a:p>
            <a:pPr marL="457200" indent="-457200">
              <a:lnSpc>
                <a:spcPts val="40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899">
              <a:solidFill>
                <a:schemeClr val="bg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  <p:extLst>
      <p:ext uri="{BB962C8B-B14F-4D97-AF65-F5344CB8AC3E}">
        <p14:creationId xmlns:p14="http://schemas.microsoft.com/office/powerpoint/2010/main" val="2977449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4C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4488511" y="-294262"/>
            <a:ext cx="4179847" cy="3267881"/>
          </a:xfrm>
          <a:custGeom>
            <a:avLst/>
            <a:gdLst/>
            <a:ahLst/>
            <a:cxnLst/>
            <a:rect l="l" t="t" r="r" b="b"/>
            <a:pathLst>
              <a:path w="4179847" h="3267881">
                <a:moveTo>
                  <a:pt x="4179847" y="3267880"/>
                </a:moveTo>
                <a:lnTo>
                  <a:pt x="0" y="3267880"/>
                </a:lnTo>
                <a:lnTo>
                  <a:pt x="0" y="0"/>
                </a:lnTo>
                <a:lnTo>
                  <a:pt x="4179847" y="0"/>
                </a:lnTo>
                <a:lnTo>
                  <a:pt x="4179847" y="326788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V="1">
            <a:off x="315163" y="573026"/>
            <a:ext cx="1961203" cy="1533304"/>
          </a:xfrm>
          <a:custGeom>
            <a:avLst/>
            <a:gdLst/>
            <a:ahLst/>
            <a:cxnLst/>
            <a:rect l="l" t="t" r="r" b="b"/>
            <a:pathLst>
              <a:path w="1961203" h="1533304">
                <a:moveTo>
                  <a:pt x="0" y="1533304"/>
                </a:moveTo>
                <a:lnTo>
                  <a:pt x="1961203" y="1533304"/>
                </a:lnTo>
                <a:lnTo>
                  <a:pt x="1961203" y="0"/>
                </a:lnTo>
                <a:lnTo>
                  <a:pt x="0" y="0"/>
                </a:lnTo>
                <a:lnTo>
                  <a:pt x="0" y="1533304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6186689" y="8489762"/>
            <a:ext cx="1478756" cy="1820008"/>
            <a:chOff x="0" y="0"/>
            <a:chExt cx="6604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9375"/>
              <a:ext cx="660400" cy="733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0" y="2841913"/>
            <a:ext cx="11301259" cy="5817394"/>
          </a:xfrm>
          <a:custGeom>
            <a:avLst/>
            <a:gdLst/>
            <a:ahLst/>
            <a:cxnLst/>
            <a:rect l="l" t="t" r="r" b="b"/>
            <a:pathLst>
              <a:path w="11301259" h="5817394">
                <a:moveTo>
                  <a:pt x="0" y="0"/>
                </a:moveTo>
                <a:lnTo>
                  <a:pt x="11301259" y="0"/>
                </a:lnTo>
                <a:lnTo>
                  <a:pt x="11301259" y="5817394"/>
                </a:lnTo>
                <a:lnTo>
                  <a:pt x="0" y="58173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864" r="-186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6210992" y="9172575"/>
            <a:ext cx="1430149" cy="697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63"/>
              </a:lnSpc>
            </a:pPr>
            <a:r>
              <a:rPr lang="en-US" sz="4045" b="1">
                <a:solidFill>
                  <a:srgbClr val="103B74"/>
                </a:solidFill>
                <a:latin typeface="Roboto Bold"/>
                <a:ea typeface="Roboto Bold"/>
                <a:cs typeface="Roboto Bold"/>
                <a:sym typeface="Roboto Bold"/>
              </a:rPr>
              <a:t>10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588458" y="4766274"/>
            <a:ext cx="10712801" cy="1201492"/>
            <a:chOff x="0" y="0"/>
            <a:chExt cx="2821478" cy="31644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821479" cy="316442"/>
            </a:xfrm>
            <a:custGeom>
              <a:avLst/>
              <a:gdLst/>
              <a:ahLst/>
              <a:cxnLst/>
              <a:rect l="l" t="t" r="r" b="b"/>
              <a:pathLst>
                <a:path w="2821479" h="316442">
                  <a:moveTo>
                    <a:pt x="2821479" y="8672"/>
                  </a:moveTo>
                  <a:lnTo>
                    <a:pt x="2821479" y="307770"/>
                  </a:lnTo>
                  <a:cubicBezTo>
                    <a:pt x="2821479" y="310070"/>
                    <a:pt x="2820565" y="312276"/>
                    <a:pt x="2818939" y="313902"/>
                  </a:cubicBezTo>
                  <a:cubicBezTo>
                    <a:pt x="2817312" y="315529"/>
                    <a:pt x="2815106" y="316442"/>
                    <a:pt x="2812806" y="316442"/>
                  </a:cubicBezTo>
                  <a:lnTo>
                    <a:pt x="8672" y="316442"/>
                  </a:lnTo>
                  <a:cubicBezTo>
                    <a:pt x="6372" y="316442"/>
                    <a:pt x="4166" y="315529"/>
                    <a:pt x="2540" y="313902"/>
                  </a:cubicBezTo>
                  <a:cubicBezTo>
                    <a:pt x="914" y="312276"/>
                    <a:pt x="0" y="310070"/>
                    <a:pt x="0" y="307770"/>
                  </a:cubicBezTo>
                  <a:lnTo>
                    <a:pt x="0" y="8672"/>
                  </a:lnTo>
                  <a:cubicBezTo>
                    <a:pt x="0" y="6372"/>
                    <a:pt x="914" y="4166"/>
                    <a:pt x="2540" y="2540"/>
                  </a:cubicBezTo>
                  <a:cubicBezTo>
                    <a:pt x="4166" y="914"/>
                    <a:pt x="6372" y="0"/>
                    <a:pt x="8672" y="0"/>
                  </a:cubicBezTo>
                  <a:lnTo>
                    <a:pt x="2812806" y="0"/>
                  </a:lnTo>
                  <a:cubicBezTo>
                    <a:pt x="2817596" y="0"/>
                    <a:pt x="2821479" y="3883"/>
                    <a:pt x="2821479" y="8672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821478" cy="3640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1729026" y="1263478"/>
            <a:ext cx="5518970" cy="3472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The Linkage Equation:</a:t>
            </a:r>
            <a:r>
              <a:rPr lang="en-US" sz="27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It’s a nonlinear equation. comes from mechanism kinematics, particularly four-bar linkage theory, which is a classical topic in mechanical engineering. In our project, we use Brent's Method to solve it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740330" y="5290819"/>
            <a:ext cx="5518970" cy="3967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Brent’s method is a root-finding algorithm that combines:</a:t>
            </a:r>
          </a:p>
          <a:p>
            <a:pPr marL="604515" lvl="1" indent="-302257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Bisection method (safe, slow)</a:t>
            </a:r>
          </a:p>
          <a:p>
            <a:pPr marL="604515" lvl="1" indent="-302257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Secant method (faster, no derivative)</a:t>
            </a:r>
          </a:p>
          <a:p>
            <a:pPr marL="604515" lvl="1" indent="-302257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Inverse quadratic interpolation (even faster)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endParaRPr lang="en-US" sz="2799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4" name="AutoShape 14"/>
          <p:cNvSpPr/>
          <p:nvPr/>
        </p:nvSpPr>
        <p:spPr>
          <a:xfrm flipH="1">
            <a:off x="5944858" y="3037668"/>
            <a:ext cx="5784168" cy="1728605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>
            <a:off x="11729026" y="5290819"/>
            <a:ext cx="5912115" cy="0"/>
          </a:xfrm>
          <a:prstGeom prst="line">
            <a:avLst/>
          </a:prstGeom>
          <a:ln w="38100" cap="flat">
            <a:solidFill>
              <a:srgbClr val="FFDE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3514616" y="597052"/>
            <a:ext cx="6974622" cy="1751890"/>
            <a:chOff x="0" y="0"/>
            <a:chExt cx="1836938" cy="46140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836937" cy="461403"/>
            </a:xfrm>
            <a:custGeom>
              <a:avLst/>
              <a:gdLst/>
              <a:ahLst/>
              <a:cxnLst/>
              <a:rect l="l" t="t" r="r" b="b"/>
              <a:pathLst>
                <a:path w="1836937" h="461403">
                  <a:moveTo>
                    <a:pt x="1633737" y="0"/>
                  </a:moveTo>
                  <a:cubicBezTo>
                    <a:pt x="1745962" y="0"/>
                    <a:pt x="1836937" y="103289"/>
                    <a:pt x="1836937" y="230702"/>
                  </a:cubicBezTo>
                  <a:cubicBezTo>
                    <a:pt x="1836937" y="358114"/>
                    <a:pt x="1745962" y="461403"/>
                    <a:pt x="1633737" y="461403"/>
                  </a:cubicBezTo>
                  <a:lnTo>
                    <a:pt x="203200" y="461403"/>
                  </a:lnTo>
                  <a:cubicBezTo>
                    <a:pt x="90976" y="461403"/>
                    <a:pt x="0" y="358114"/>
                    <a:pt x="0" y="230702"/>
                  </a:cubicBezTo>
                  <a:cubicBezTo>
                    <a:pt x="0" y="10328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14300"/>
              <a:ext cx="1836938" cy="5757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719"/>
                </a:lnSpc>
              </a:pPr>
              <a:r>
                <a:rPr lang="en-US" sz="4799" b="1">
                  <a:solidFill>
                    <a:srgbClr val="004AAD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Linkage Function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012" y="1028700"/>
            <a:ext cx="17072438" cy="8654110"/>
            <a:chOff x="0" y="0"/>
            <a:chExt cx="4496445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96445" cy="2167467"/>
            </a:xfrm>
            <a:custGeom>
              <a:avLst/>
              <a:gdLst/>
              <a:ahLst/>
              <a:cxnLst/>
              <a:rect l="l" t="t" r="r" b="b"/>
              <a:pathLst>
                <a:path w="4496445" h="2167467">
                  <a:moveTo>
                    <a:pt x="0" y="0"/>
                  </a:moveTo>
                  <a:lnTo>
                    <a:pt x="4496445" y="0"/>
                  </a:lnTo>
                  <a:lnTo>
                    <a:pt x="4496445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154C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496445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519922" y="8466992"/>
            <a:ext cx="1478756" cy="1820008"/>
            <a:chOff x="0" y="0"/>
            <a:chExt cx="6604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79375"/>
              <a:ext cx="660400" cy="733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311836" y="3355986"/>
            <a:ext cx="7884608" cy="2737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#Format as string </a:t>
            </a:r>
          </a:p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data_str = f"X{theta2_x:.2f},Y{theta2_y:.2f}\n"</a:t>
            </a:r>
          </a:p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ser.write(data_str.encode()) # Send as bytes</a:t>
            </a:r>
          </a:p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time.sleep(0.05)</a:t>
            </a:r>
          </a:p>
          <a:p>
            <a:pPr algn="l">
              <a:lnSpc>
                <a:spcPts val="3640"/>
              </a:lnSpc>
            </a:pPr>
            <a:endParaRPr lang="en-US" sz="2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l">
              <a:lnSpc>
                <a:spcPts val="3640"/>
              </a:lnSpc>
            </a:pPr>
            <a:endParaRPr lang="en-US" sz="2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Freeform 9"/>
          <p:cNvSpPr/>
          <p:nvPr/>
        </p:nvSpPr>
        <p:spPr>
          <a:xfrm flipH="1" flipV="1">
            <a:off x="15177249" y="347279"/>
            <a:ext cx="2685346" cy="2099452"/>
          </a:xfrm>
          <a:custGeom>
            <a:avLst/>
            <a:gdLst/>
            <a:ahLst/>
            <a:cxnLst/>
            <a:rect l="l" t="t" r="r" b="b"/>
            <a:pathLst>
              <a:path w="2685346" h="2099452">
                <a:moveTo>
                  <a:pt x="2685346" y="2099452"/>
                </a:moveTo>
                <a:lnTo>
                  <a:pt x="0" y="2099452"/>
                </a:lnTo>
                <a:lnTo>
                  <a:pt x="0" y="0"/>
                </a:lnTo>
                <a:lnTo>
                  <a:pt x="2685346" y="0"/>
                </a:lnTo>
                <a:lnTo>
                  <a:pt x="2685346" y="209945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flipV="1">
            <a:off x="1206438" y="1397005"/>
            <a:ext cx="1961203" cy="1533304"/>
          </a:xfrm>
          <a:custGeom>
            <a:avLst/>
            <a:gdLst/>
            <a:ahLst/>
            <a:cxnLst/>
            <a:rect l="l" t="t" r="r" b="b"/>
            <a:pathLst>
              <a:path w="1961203" h="1533304">
                <a:moveTo>
                  <a:pt x="0" y="1533304"/>
                </a:moveTo>
                <a:lnTo>
                  <a:pt x="1961202" y="1533304"/>
                </a:lnTo>
                <a:lnTo>
                  <a:pt x="1961202" y="0"/>
                </a:lnTo>
                <a:lnTo>
                  <a:pt x="0" y="0"/>
                </a:lnTo>
                <a:lnTo>
                  <a:pt x="0" y="1533304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8419662" y="5311141"/>
            <a:ext cx="7184826" cy="0"/>
          </a:xfrm>
          <a:prstGeom prst="line">
            <a:avLst/>
          </a:prstGeom>
          <a:ln w="38100" cap="flat">
            <a:solidFill>
              <a:srgbClr val="FFDE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2" name="Picture 1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11261" r="11261"/>
          <a:stretch>
            <a:fillRect/>
          </a:stretch>
        </p:blipFill>
        <p:spPr>
          <a:xfrm>
            <a:off x="827712" y="3598059"/>
            <a:ext cx="6834740" cy="4962116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980102" y="1428615"/>
            <a:ext cx="10327796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spc="360">
                <a:solidFill>
                  <a:srgbClr val="FFDE5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SERIAL PORT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544226" y="8985456"/>
            <a:ext cx="1430149" cy="697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63"/>
              </a:lnSpc>
            </a:pPr>
            <a:r>
              <a:rPr lang="en-US" sz="4045" b="1">
                <a:solidFill>
                  <a:srgbClr val="103B74"/>
                </a:solidFill>
                <a:latin typeface="Roboto Bold"/>
                <a:ea typeface="Roboto Bold"/>
                <a:cs typeface="Roboto Bold"/>
                <a:sym typeface="Roboto Bold"/>
              </a:rPr>
              <a:t>11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19662" y="2374438"/>
            <a:ext cx="7668957" cy="887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5"/>
              </a:lnSpc>
            </a:pPr>
            <a:r>
              <a:rPr lang="en-US" sz="2554" u="sng" spc="191">
                <a:solidFill>
                  <a:srgbClr val="FFDE5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TRANSFORM DATA FROM VS CODE TO ARDUINO: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53968" y="5422472"/>
            <a:ext cx="7550302" cy="364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// Capture serial data</a:t>
            </a:r>
          </a:p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void serialEvent() {</a:t>
            </a:r>
          </a:p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while (Serial.available()) {</a:t>
            </a:r>
          </a:p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char inChar = (char)Serial.read();</a:t>
            </a:r>
          </a:p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if (inChar == '\n') {</a:t>
            </a:r>
          </a:p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stringComplete = true;</a:t>
            </a:r>
          </a:p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} else {</a:t>
            </a:r>
          </a:p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inputString += inChar; }}}</a:t>
            </a:r>
          </a:p>
        </p:txBody>
      </p:sp>
      <p:sp>
        <p:nvSpPr>
          <p:cNvPr id="17" name="TextBox 17"/>
          <p:cNvSpPr txBox="1"/>
          <p:nvPr/>
        </p:nvSpPr>
        <p:spPr>
          <a:xfrm rot="-5400000">
            <a:off x="7220423" y="4075842"/>
            <a:ext cx="1695368" cy="439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5"/>
              </a:lnSpc>
            </a:pPr>
            <a:r>
              <a:rPr lang="en-US" sz="2554" spc="191">
                <a:solidFill>
                  <a:srgbClr val="FFDE5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VS CODE</a:t>
            </a:r>
          </a:p>
        </p:txBody>
      </p:sp>
      <p:sp>
        <p:nvSpPr>
          <p:cNvPr id="18" name="TextBox 18"/>
          <p:cNvSpPr txBox="1"/>
          <p:nvPr/>
        </p:nvSpPr>
        <p:spPr>
          <a:xfrm rot="-5400000">
            <a:off x="6722619" y="6925287"/>
            <a:ext cx="2643464" cy="439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75"/>
              </a:lnSpc>
            </a:pPr>
            <a:r>
              <a:rPr lang="en-US" sz="2554" spc="191">
                <a:solidFill>
                  <a:srgbClr val="FFDE5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ARDUINO IDE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313626" y="-281405"/>
            <a:ext cx="4179847" cy="3267881"/>
          </a:xfrm>
          <a:custGeom>
            <a:avLst/>
            <a:gdLst/>
            <a:ahLst/>
            <a:cxnLst/>
            <a:rect l="l" t="t" r="r" b="b"/>
            <a:pathLst>
              <a:path w="4179847" h="3267881">
                <a:moveTo>
                  <a:pt x="0" y="3267881"/>
                </a:moveTo>
                <a:lnTo>
                  <a:pt x="4179847" y="3267881"/>
                </a:lnTo>
                <a:lnTo>
                  <a:pt x="4179847" y="0"/>
                </a:lnTo>
                <a:lnTo>
                  <a:pt x="0" y="0"/>
                </a:lnTo>
                <a:lnTo>
                  <a:pt x="0" y="326788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115860" y="0"/>
            <a:ext cx="11172140" cy="10287000"/>
            <a:chOff x="0" y="0"/>
            <a:chExt cx="2942457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42457" cy="2709333"/>
            </a:xfrm>
            <a:custGeom>
              <a:avLst/>
              <a:gdLst/>
              <a:ahLst/>
              <a:cxnLst/>
              <a:rect l="l" t="t" r="r" b="b"/>
              <a:pathLst>
                <a:path w="2942457" h="2709333">
                  <a:moveTo>
                    <a:pt x="0" y="0"/>
                  </a:moveTo>
                  <a:lnTo>
                    <a:pt x="2942457" y="0"/>
                  </a:lnTo>
                  <a:lnTo>
                    <a:pt x="294245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54C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942457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V="1">
            <a:off x="7143588" y="0"/>
            <a:ext cx="926529" cy="724377"/>
          </a:xfrm>
          <a:custGeom>
            <a:avLst/>
            <a:gdLst/>
            <a:ahLst/>
            <a:cxnLst/>
            <a:rect l="l" t="t" r="r" b="b"/>
            <a:pathLst>
              <a:path w="926529" h="724377">
                <a:moveTo>
                  <a:pt x="0" y="724377"/>
                </a:moveTo>
                <a:lnTo>
                  <a:pt x="926529" y="724377"/>
                </a:lnTo>
                <a:lnTo>
                  <a:pt x="926529" y="0"/>
                </a:lnTo>
                <a:lnTo>
                  <a:pt x="0" y="0"/>
                </a:lnTo>
                <a:lnTo>
                  <a:pt x="0" y="72437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289322" y="8466992"/>
            <a:ext cx="1478756" cy="1820008"/>
            <a:chOff x="0" y="0"/>
            <a:chExt cx="6604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79375"/>
              <a:ext cx="660400" cy="733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-10800000" flipV="1">
            <a:off x="17361471" y="9071640"/>
            <a:ext cx="926529" cy="724377"/>
          </a:xfrm>
          <a:custGeom>
            <a:avLst/>
            <a:gdLst/>
            <a:ahLst/>
            <a:cxnLst/>
            <a:rect l="l" t="t" r="r" b="b"/>
            <a:pathLst>
              <a:path w="926529" h="724377">
                <a:moveTo>
                  <a:pt x="0" y="724378"/>
                </a:moveTo>
                <a:lnTo>
                  <a:pt x="926529" y="724378"/>
                </a:lnTo>
                <a:lnTo>
                  <a:pt x="926529" y="0"/>
                </a:lnTo>
                <a:lnTo>
                  <a:pt x="0" y="0"/>
                </a:lnTo>
                <a:lnTo>
                  <a:pt x="0" y="72437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313626" y="255129"/>
            <a:ext cx="6159480" cy="1547142"/>
            <a:chOff x="0" y="0"/>
            <a:chExt cx="1836938" cy="4614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36937" cy="461403"/>
            </a:xfrm>
            <a:custGeom>
              <a:avLst/>
              <a:gdLst/>
              <a:ahLst/>
              <a:cxnLst/>
              <a:rect l="l" t="t" r="r" b="b"/>
              <a:pathLst>
                <a:path w="1836937" h="461403">
                  <a:moveTo>
                    <a:pt x="1633737" y="0"/>
                  </a:moveTo>
                  <a:cubicBezTo>
                    <a:pt x="1745962" y="0"/>
                    <a:pt x="1836937" y="103289"/>
                    <a:pt x="1836937" y="230702"/>
                  </a:cubicBezTo>
                  <a:cubicBezTo>
                    <a:pt x="1836937" y="358114"/>
                    <a:pt x="1745962" y="461403"/>
                    <a:pt x="1633737" y="461403"/>
                  </a:cubicBezTo>
                  <a:lnTo>
                    <a:pt x="203200" y="461403"/>
                  </a:lnTo>
                  <a:cubicBezTo>
                    <a:pt x="90976" y="461403"/>
                    <a:pt x="0" y="358114"/>
                    <a:pt x="0" y="230702"/>
                  </a:cubicBezTo>
                  <a:cubicBezTo>
                    <a:pt x="0" y="10328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14300"/>
              <a:ext cx="1836938" cy="5757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719"/>
                </a:lnSpc>
              </a:pPr>
              <a:r>
                <a:rPr lang="en-US" sz="4799" b="1">
                  <a:solidFill>
                    <a:srgbClr val="004AAD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Arduino Circuit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7115860" y="1802271"/>
            <a:ext cx="11172140" cy="6163762"/>
          </a:xfrm>
          <a:custGeom>
            <a:avLst/>
            <a:gdLst/>
            <a:ahLst/>
            <a:cxnLst/>
            <a:rect l="l" t="t" r="r" b="b"/>
            <a:pathLst>
              <a:path w="11172140" h="6163762">
                <a:moveTo>
                  <a:pt x="0" y="0"/>
                </a:moveTo>
                <a:lnTo>
                  <a:pt x="11172140" y="0"/>
                </a:lnTo>
                <a:lnTo>
                  <a:pt x="11172140" y="6163762"/>
                </a:lnTo>
                <a:lnTo>
                  <a:pt x="0" y="61637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9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313626" y="8985456"/>
            <a:ext cx="1430149" cy="697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63"/>
              </a:lnSpc>
            </a:pPr>
            <a:r>
              <a:rPr lang="en-US" sz="4045" b="1">
                <a:solidFill>
                  <a:srgbClr val="103B74"/>
                </a:solidFill>
                <a:latin typeface="Roboto Bold"/>
                <a:ea typeface="Roboto Bold"/>
                <a:cs typeface="Roboto Bold"/>
                <a:sym typeface="Roboto Bold"/>
              </a:rPr>
              <a:t>12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31377" y="2064384"/>
            <a:ext cx="4045146" cy="3079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b="1">
                <a:solidFill>
                  <a:srgbClr val="103B74"/>
                </a:solidFill>
                <a:latin typeface="Arimo Bold"/>
                <a:ea typeface="Arimo Bold"/>
                <a:cs typeface="Arimo Bold"/>
                <a:sym typeface="Arimo Bold"/>
              </a:rPr>
              <a:t>Equipment:</a:t>
            </a:r>
          </a:p>
          <a:p>
            <a:pPr marL="626104" lvl="1" indent="-313052" algn="l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103B74"/>
                </a:solidFill>
                <a:latin typeface="Arimo"/>
                <a:ea typeface="Arimo"/>
                <a:cs typeface="Arimo"/>
                <a:sym typeface="Arimo"/>
              </a:rPr>
              <a:t>Arduino Uno</a:t>
            </a:r>
          </a:p>
          <a:p>
            <a:pPr marL="626104" lvl="1" indent="-313052" algn="l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103B74"/>
                </a:solidFill>
                <a:latin typeface="Arimo"/>
                <a:ea typeface="Arimo"/>
                <a:cs typeface="Arimo"/>
                <a:sym typeface="Arimo"/>
              </a:rPr>
              <a:t>2 stepper motors</a:t>
            </a:r>
          </a:p>
          <a:p>
            <a:pPr marL="626104" lvl="1" indent="-313052" algn="l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103B74"/>
                </a:solidFill>
                <a:latin typeface="Arimo"/>
                <a:ea typeface="Arimo"/>
                <a:cs typeface="Arimo"/>
                <a:sym typeface="Arimo"/>
              </a:rPr>
              <a:t>2 A4988 Drivers</a:t>
            </a:r>
          </a:p>
          <a:p>
            <a:pPr marL="626104" lvl="1" indent="-313052" algn="l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103B74"/>
                </a:solidFill>
                <a:latin typeface="Arimo"/>
                <a:ea typeface="Arimo"/>
                <a:cs typeface="Arimo"/>
                <a:sym typeface="Arimo"/>
              </a:rPr>
              <a:t>Connection leads</a:t>
            </a:r>
          </a:p>
          <a:p>
            <a:pPr marL="626104" lvl="1" indent="-313052" algn="l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103B74"/>
                </a:solidFill>
                <a:latin typeface="Arimo"/>
                <a:ea typeface="Arimo"/>
                <a:cs typeface="Arimo"/>
                <a:sym typeface="Arimo"/>
              </a:rPr>
              <a:t>Power supply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43052" y="5410200"/>
            <a:ext cx="4930054" cy="3593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 b="1">
                <a:solidFill>
                  <a:srgbClr val="103B74"/>
                </a:solidFill>
                <a:latin typeface="Arimo Bold"/>
                <a:ea typeface="Arimo Bold"/>
                <a:cs typeface="Arimo Bold"/>
                <a:sym typeface="Arimo Bold"/>
              </a:rPr>
              <a:t>A stepper motor</a:t>
            </a:r>
            <a:r>
              <a:rPr lang="en-US" sz="2899">
                <a:solidFill>
                  <a:srgbClr val="103B74"/>
                </a:solidFill>
                <a:latin typeface="Arimo"/>
                <a:ea typeface="Arimo"/>
                <a:cs typeface="Arimo"/>
                <a:sym typeface="Arimo"/>
              </a:rPr>
              <a:t> is a brushless DC electric motor that divides a full rotation into a number of equal steps, providing precise control over the motor's position and speed.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-14502"/>
            <a:ext cx="4179847" cy="3267881"/>
          </a:xfrm>
          <a:custGeom>
            <a:avLst/>
            <a:gdLst/>
            <a:ahLst/>
            <a:cxnLst/>
            <a:rect l="l" t="t" r="r" b="b"/>
            <a:pathLst>
              <a:path w="4179847" h="3267881">
                <a:moveTo>
                  <a:pt x="0" y="3267881"/>
                </a:moveTo>
                <a:lnTo>
                  <a:pt x="4179847" y="3267881"/>
                </a:lnTo>
                <a:lnTo>
                  <a:pt x="4179847" y="0"/>
                </a:lnTo>
                <a:lnTo>
                  <a:pt x="0" y="0"/>
                </a:lnTo>
                <a:lnTo>
                  <a:pt x="0" y="326788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115860" y="0"/>
            <a:ext cx="11172140" cy="10287000"/>
            <a:chOff x="0" y="0"/>
            <a:chExt cx="2942457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42457" cy="2709333"/>
            </a:xfrm>
            <a:custGeom>
              <a:avLst/>
              <a:gdLst/>
              <a:ahLst/>
              <a:cxnLst/>
              <a:rect l="l" t="t" r="r" b="b"/>
              <a:pathLst>
                <a:path w="2942457" h="2709333">
                  <a:moveTo>
                    <a:pt x="0" y="0"/>
                  </a:moveTo>
                  <a:lnTo>
                    <a:pt x="2942457" y="0"/>
                  </a:lnTo>
                  <a:lnTo>
                    <a:pt x="294245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54C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942457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V="1">
            <a:off x="7143588" y="0"/>
            <a:ext cx="926529" cy="724377"/>
          </a:xfrm>
          <a:custGeom>
            <a:avLst/>
            <a:gdLst/>
            <a:ahLst/>
            <a:cxnLst/>
            <a:rect l="l" t="t" r="r" b="b"/>
            <a:pathLst>
              <a:path w="926529" h="724377">
                <a:moveTo>
                  <a:pt x="0" y="724377"/>
                </a:moveTo>
                <a:lnTo>
                  <a:pt x="926529" y="724377"/>
                </a:lnTo>
                <a:lnTo>
                  <a:pt x="926529" y="0"/>
                </a:lnTo>
                <a:lnTo>
                  <a:pt x="0" y="0"/>
                </a:lnTo>
                <a:lnTo>
                  <a:pt x="0" y="72437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289322" y="8466992"/>
            <a:ext cx="1478756" cy="1820008"/>
            <a:chOff x="0" y="0"/>
            <a:chExt cx="6604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79375"/>
              <a:ext cx="660400" cy="733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8070117" y="0"/>
            <a:ext cx="9263626" cy="9796018"/>
          </a:xfrm>
          <a:custGeom>
            <a:avLst/>
            <a:gdLst/>
            <a:ahLst/>
            <a:cxnLst/>
            <a:rect l="l" t="t" r="r" b="b"/>
            <a:pathLst>
              <a:path w="9263626" h="9796018">
                <a:moveTo>
                  <a:pt x="0" y="0"/>
                </a:moveTo>
                <a:lnTo>
                  <a:pt x="9263626" y="0"/>
                </a:lnTo>
                <a:lnTo>
                  <a:pt x="9263626" y="9796018"/>
                </a:lnTo>
                <a:lnTo>
                  <a:pt x="0" y="97960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13626" y="8985456"/>
            <a:ext cx="1430149" cy="697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63"/>
              </a:lnSpc>
            </a:pPr>
            <a:r>
              <a:rPr lang="en-US" sz="4045" b="1">
                <a:solidFill>
                  <a:srgbClr val="103B74"/>
                </a:solidFill>
                <a:latin typeface="Roboto Bold"/>
                <a:ea typeface="Roboto Bold"/>
                <a:cs typeface="Roboto Bold"/>
                <a:sym typeface="Roboto Bold"/>
              </a:rPr>
              <a:t>10</a:t>
            </a:r>
          </a:p>
        </p:txBody>
      </p:sp>
      <p:sp>
        <p:nvSpPr>
          <p:cNvPr id="12" name="Freeform 12"/>
          <p:cNvSpPr/>
          <p:nvPr/>
        </p:nvSpPr>
        <p:spPr>
          <a:xfrm rot="-10800000" flipV="1">
            <a:off x="17361471" y="9071640"/>
            <a:ext cx="926529" cy="724377"/>
          </a:xfrm>
          <a:custGeom>
            <a:avLst/>
            <a:gdLst/>
            <a:ahLst/>
            <a:cxnLst/>
            <a:rect l="l" t="t" r="r" b="b"/>
            <a:pathLst>
              <a:path w="926529" h="724377">
                <a:moveTo>
                  <a:pt x="0" y="724378"/>
                </a:moveTo>
                <a:lnTo>
                  <a:pt x="926529" y="724378"/>
                </a:lnTo>
                <a:lnTo>
                  <a:pt x="926529" y="0"/>
                </a:lnTo>
                <a:lnTo>
                  <a:pt x="0" y="0"/>
                </a:lnTo>
                <a:lnTo>
                  <a:pt x="0" y="72437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8702753" y="6213799"/>
            <a:ext cx="7056971" cy="752601"/>
            <a:chOff x="0" y="0"/>
            <a:chExt cx="2967208" cy="31644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967208" cy="316442"/>
            </a:xfrm>
            <a:custGeom>
              <a:avLst/>
              <a:gdLst/>
              <a:ahLst/>
              <a:cxnLst/>
              <a:rect l="l" t="t" r="r" b="b"/>
              <a:pathLst>
                <a:path w="2967208" h="316442">
                  <a:moveTo>
                    <a:pt x="2967208" y="13165"/>
                  </a:moveTo>
                  <a:lnTo>
                    <a:pt x="2967208" y="303277"/>
                  </a:lnTo>
                  <a:cubicBezTo>
                    <a:pt x="2967208" y="310548"/>
                    <a:pt x="2961314" y="316442"/>
                    <a:pt x="2954043" y="316442"/>
                  </a:cubicBezTo>
                  <a:lnTo>
                    <a:pt x="13165" y="316442"/>
                  </a:lnTo>
                  <a:cubicBezTo>
                    <a:pt x="5894" y="316442"/>
                    <a:pt x="0" y="310548"/>
                    <a:pt x="0" y="303277"/>
                  </a:cubicBezTo>
                  <a:lnTo>
                    <a:pt x="0" y="13165"/>
                  </a:lnTo>
                  <a:cubicBezTo>
                    <a:pt x="0" y="5894"/>
                    <a:pt x="5894" y="0"/>
                    <a:pt x="13165" y="0"/>
                  </a:cubicBezTo>
                  <a:lnTo>
                    <a:pt x="2954043" y="0"/>
                  </a:lnTo>
                  <a:cubicBezTo>
                    <a:pt x="2957534" y="0"/>
                    <a:pt x="2960883" y="1387"/>
                    <a:pt x="2963352" y="3856"/>
                  </a:cubicBezTo>
                  <a:cubicBezTo>
                    <a:pt x="2965821" y="6325"/>
                    <a:pt x="2967208" y="9673"/>
                    <a:pt x="2967208" y="1316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2967208" cy="3640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702753" y="7592065"/>
            <a:ext cx="5324019" cy="752601"/>
            <a:chOff x="0" y="0"/>
            <a:chExt cx="2238562" cy="31644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238562" cy="316442"/>
            </a:xfrm>
            <a:custGeom>
              <a:avLst/>
              <a:gdLst/>
              <a:ahLst/>
              <a:cxnLst/>
              <a:rect l="l" t="t" r="r" b="b"/>
              <a:pathLst>
                <a:path w="2238562" h="316442">
                  <a:moveTo>
                    <a:pt x="2238562" y="17450"/>
                  </a:moveTo>
                  <a:lnTo>
                    <a:pt x="2238562" y="298992"/>
                  </a:lnTo>
                  <a:cubicBezTo>
                    <a:pt x="2238562" y="308630"/>
                    <a:pt x="2230750" y="316442"/>
                    <a:pt x="2221112" y="316442"/>
                  </a:cubicBezTo>
                  <a:lnTo>
                    <a:pt x="17450" y="316442"/>
                  </a:lnTo>
                  <a:cubicBezTo>
                    <a:pt x="7813" y="316442"/>
                    <a:pt x="0" y="308630"/>
                    <a:pt x="0" y="298992"/>
                  </a:cubicBezTo>
                  <a:lnTo>
                    <a:pt x="0" y="17450"/>
                  </a:lnTo>
                  <a:cubicBezTo>
                    <a:pt x="0" y="7813"/>
                    <a:pt x="7813" y="0"/>
                    <a:pt x="17450" y="0"/>
                  </a:cubicBezTo>
                  <a:lnTo>
                    <a:pt x="2221112" y="0"/>
                  </a:lnTo>
                  <a:cubicBezTo>
                    <a:pt x="2230750" y="0"/>
                    <a:pt x="2238562" y="7813"/>
                    <a:pt x="2238562" y="1745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2238562" cy="3640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702753" y="8973316"/>
            <a:ext cx="4386185" cy="779980"/>
            <a:chOff x="0" y="0"/>
            <a:chExt cx="1844236" cy="32795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844236" cy="327954"/>
            </a:xfrm>
            <a:custGeom>
              <a:avLst/>
              <a:gdLst/>
              <a:ahLst/>
              <a:cxnLst/>
              <a:rect l="l" t="t" r="r" b="b"/>
              <a:pathLst>
                <a:path w="1844236" h="327954">
                  <a:moveTo>
                    <a:pt x="1844236" y="21181"/>
                  </a:moveTo>
                  <a:lnTo>
                    <a:pt x="1844236" y="306773"/>
                  </a:lnTo>
                  <a:cubicBezTo>
                    <a:pt x="1844236" y="312391"/>
                    <a:pt x="1842005" y="317778"/>
                    <a:pt x="1838033" y="321751"/>
                  </a:cubicBezTo>
                  <a:cubicBezTo>
                    <a:pt x="1834061" y="325723"/>
                    <a:pt x="1828673" y="327954"/>
                    <a:pt x="1823056" y="327954"/>
                  </a:cubicBezTo>
                  <a:lnTo>
                    <a:pt x="21181" y="327954"/>
                  </a:lnTo>
                  <a:cubicBezTo>
                    <a:pt x="9483" y="327954"/>
                    <a:pt x="0" y="318471"/>
                    <a:pt x="0" y="306773"/>
                  </a:cubicBezTo>
                  <a:lnTo>
                    <a:pt x="0" y="21181"/>
                  </a:lnTo>
                  <a:cubicBezTo>
                    <a:pt x="0" y="9483"/>
                    <a:pt x="9483" y="0"/>
                    <a:pt x="21181" y="0"/>
                  </a:cubicBezTo>
                  <a:lnTo>
                    <a:pt x="1823056" y="0"/>
                  </a:lnTo>
                  <a:cubicBezTo>
                    <a:pt x="1834754" y="0"/>
                    <a:pt x="1844236" y="9483"/>
                    <a:pt x="1844236" y="2118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844236" cy="3755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553500" y="2158678"/>
            <a:ext cx="4045146" cy="1536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b="1">
                <a:solidFill>
                  <a:srgbClr val="103B74"/>
                </a:solidFill>
                <a:latin typeface="Arimo Bold"/>
                <a:ea typeface="Arimo Bold"/>
                <a:cs typeface="Arimo Bold"/>
                <a:sym typeface="Arimo Bold"/>
              </a:rPr>
              <a:t>Put conditions</a:t>
            </a:r>
            <a:r>
              <a:rPr lang="en-US" sz="2899">
                <a:solidFill>
                  <a:srgbClr val="103B74"/>
                </a:solidFill>
                <a:latin typeface="Arimo"/>
                <a:ea typeface="Arimo"/>
                <a:cs typeface="Arimo"/>
                <a:sym typeface="Arimo"/>
              </a:rPr>
              <a:t> for the stepper motor's rotation to keep the linkage safe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53500" y="4163383"/>
            <a:ext cx="4045146" cy="2050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b="1">
                <a:solidFill>
                  <a:srgbClr val="103B74"/>
                </a:solidFill>
                <a:latin typeface="Arimo Bold"/>
                <a:ea typeface="Arimo Bold"/>
                <a:cs typeface="Arimo Bold"/>
                <a:sym typeface="Arimo Bold"/>
              </a:rPr>
              <a:t>Transform the angle of rotation to steps</a:t>
            </a:r>
            <a:r>
              <a:rPr lang="en-US" sz="2899">
                <a:solidFill>
                  <a:srgbClr val="103B74"/>
                </a:solidFill>
                <a:latin typeface="Arimo"/>
                <a:ea typeface="Arimo"/>
                <a:cs typeface="Arimo"/>
                <a:sym typeface="Arimo"/>
              </a:rPr>
              <a:t>, every 200 steps is a 360-degree rotation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53500" y="6812230"/>
            <a:ext cx="4045146" cy="2564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b="1">
                <a:solidFill>
                  <a:srgbClr val="103B74"/>
                </a:solidFill>
                <a:latin typeface="Arimo Bold"/>
                <a:ea typeface="Arimo Bold"/>
                <a:cs typeface="Arimo Bold"/>
                <a:sym typeface="Arimo Bold"/>
              </a:rPr>
              <a:t>The moveTo function</a:t>
            </a:r>
            <a:r>
              <a:rPr lang="en-US" sz="2899">
                <a:solidFill>
                  <a:srgbClr val="103B74"/>
                </a:solidFill>
                <a:latin typeface="Arimo"/>
                <a:ea typeface="Arimo"/>
                <a:cs typeface="Arimo"/>
                <a:sym typeface="Arimo"/>
              </a:rPr>
              <a:t> can move the motor to the desired angle, where the position is absolute, the reference is (0,0) </a:t>
            </a:r>
          </a:p>
        </p:txBody>
      </p:sp>
      <p:sp>
        <p:nvSpPr>
          <p:cNvPr id="25" name="AutoShape 25"/>
          <p:cNvSpPr/>
          <p:nvPr/>
        </p:nvSpPr>
        <p:spPr>
          <a:xfrm>
            <a:off x="5598646" y="2960049"/>
            <a:ext cx="3104107" cy="363005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6" name="AutoShape 26"/>
          <p:cNvSpPr/>
          <p:nvPr/>
        </p:nvSpPr>
        <p:spPr>
          <a:xfrm>
            <a:off x="5598646" y="5221928"/>
            <a:ext cx="3104107" cy="2746438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7" name="AutoShape 27"/>
          <p:cNvSpPr/>
          <p:nvPr/>
        </p:nvSpPr>
        <p:spPr>
          <a:xfrm>
            <a:off x="5598646" y="8127951"/>
            <a:ext cx="3104107" cy="1235356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8" name="Group 28"/>
          <p:cNvGrpSpPr/>
          <p:nvPr/>
        </p:nvGrpSpPr>
        <p:grpSpPr>
          <a:xfrm>
            <a:off x="313626" y="255129"/>
            <a:ext cx="6159480" cy="1547142"/>
            <a:chOff x="0" y="0"/>
            <a:chExt cx="1836938" cy="46140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836937" cy="461403"/>
            </a:xfrm>
            <a:custGeom>
              <a:avLst/>
              <a:gdLst/>
              <a:ahLst/>
              <a:cxnLst/>
              <a:rect l="l" t="t" r="r" b="b"/>
              <a:pathLst>
                <a:path w="1836937" h="461403">
                  <a:moveTo>
                    <a:pt x="1633737" y="0"/>
                  </a:moveTo>
                  <a:cubicBezTo>
                    <a:pt x="1745962" y="0"/>
                    <a:pt x="1836937" y="103289"/>
                    <a:pt x="1836937" y="230702"/>
                  </a:cubicBezTo>
                  <a:cubicBezTo>
                    <a:pt x="1836937" y="358114"/>
                    <a:pt x="1745962" y="461403"/>
                    <a:pt x="1633737" y="461403"/>
                  </a:cubicBezTo>
                  <a:lnTo>
                    <a:pt x="203200" y="461403"/>
                  </a:lnTo>
                  <a:cubicBezTo>
                    <a:pt x="90976" y="461403"/>
                    <a:pt x="0" y="358114"/>
                    <a:pt x="0" y="230702"/>
                  </a:cubicBezTo>
                  <a:cubicBezTo>
                    <a:pt x="0" y="10328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114300"/>
              <a:ext cx="1836938" cy="5757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719"/>
                </a:lnSpc>
              </a:pPr>
              <a:r>
                <a:rPr lang="en-US" sz="4799" b="1">
                  <a:solidFill>
                    <a:srgbClr val="004AAD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Arduino Code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0614815" y="5412538"/>
            <a:ext cx="5646864" cy="4414821"/>
          </a:xfrm>
          <a:custGeom>
            <a:avLst/>
            <a:gdLst/>
            <a:ahLst/>
            <a:cxnLst/>
            <a:rect l="l" t="t" r="r" b="b"/>
            <a:pathLst>
              <a:path w="5646864" h="4414821">
                <a:moveTo>
                  <a:pt x="5646864" y="4414821"/>
                </a:moveTo>
                <a:lnTo>
                  <a:pt x="0" y="4414821"/>
                </a:lnTo>
                <a:lnTo>
                  <a:pt x="0" y="0"/>
                </a:lnTo>
                <a:lnTo>
                  <a:pt x="5646864" y="0"/>
                </a:lnTo>
                <a:lnTo>
                  <a:pt x="5646864" y="441482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5205702" y="8299751"/>
            <a:ext cx="8082379" cy="0"/>
          </a:xfrm>
          <a:prstGeom prst="line">
            <a:avLst/>
          </a:prstGeom>
          <a:ln w="28575" cap="flat">
            <a:solidFill>
              <a:srgbClr val="103B7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V="1">
            <a:off x="2026321" y="459641"/>
            <a:ext cx="5242073" cy="4098348"/>
          </a:xfrm>
          <a:custGeom>
            <a:avLst/>
            <a:gdLst/>
            <a:ahLst/>
            <a:cxnLst/>
            <a:rect l="l" t="t" r="r" b="b"/>
            <a:pathLst>
              <a:path w="5242073" h="4098348">
                <a:moveTo>
                  <a:pt x="0" y="4098348"/>
                </a:moveTo>
                <a:lnTo>
                  <a:pt x="5242073" y="4098348"/>
                </a:lnTo>
                <a:lnTo>
                  <a:pt x="5242073" y="0"/>
                </a:lnTo>
                <a:lnTo>
                  <a:pt x="0" y="0"/>
                </a:lnTo>
                <a:lnTo>
                  <a:pt x="0" y="409834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5205702" y="2123052"/>
            <a:ext cx="8082379" cy="0"/>
          </a:xfrm>
          <a:prstGeom prst="line">
            <a:avLst/>
          </a:prstGeom>
          <a:ln w="28575" cap="flat">
            <a:solidFill>
              <a:srgbClr val="103B7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083188">
            <a:off x="107410" y="42744"/>
            <a:ext cx="6677338" cy="3756003"/>
          </a:xfrm>
          <a:custGeom>
            <a:avLst/>
            <a:gdLst/>
            <a:ahLst/>
            <a:cxnLst/>
            <a:rect l="l" t="t" r="r" b="b"/>
            <a:pathLst>
              <a:path w="6677338" h="3756003">
                <a:moveTo>
                  <a:pt x="0" y="0"/>
                </a:moveTo>
                <a:lnTo>
                  <a:pt x="6677339" y="0"/>
                </a:lnTo>
                <a:lnTo>
                  <a:pt x="6677339" y="3756003"/>
                </a:lnTo>
                <a:lnTo>
                  <a:pt x="0" y="37560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989881">
            <a:off x="13749496" y="4974481"/>
            <a:ext cx="3477428" cy="3753746"/>
          </a:xfrm>
          <a:custGeom>
            <a:avLst/>
            <a:gdLst/>
            <a:ahLst/>
            <a:cxnLst/>
            <a:rect l="l" t="t" r="r" b="b"/>
            <a:pathLst>
              <a:path w="3477428" h="3753746">
                <a:moveTo>
                  <a:pt x="0" y="0"/>
                </a:moveTo>
                <a:lnTo>
                  <a:pt x="3477428" y="0"/>
                </a:lnTo>
                <a:lnTo>
                  <a:pt x="3477428" y="3753746"/>
                </a:lnTo>
                <a:lnTo>
                  <a:pt x="0" y="37537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1190263">
            <a:off x="11710194" y="149660"/>
            <a:ext cx="6297193" cy="3542171"/>
          </a:xfrm>
          <a:custGeom>
            <a:avLst/>
            <a:gdLst/>
            <a:ahLst/>
            <a:cxnLst/>
            <a:rect l="l" t="t" r="r" b="b"/>
            <a:pathLst>
              <a:path w="6297193" h="3542171">
                <a:moveTo>
                  <a:pt x="0" y="0"/>
                </a:moveTo>
                <a:lnTo>
                  <a:pt x="6297193" y="0"/>
                </a:lnTo>
                <a:lnTo>
                  <a:pt x="6297193" y="3542171"/>
                </a:lnTo>
                <a:lnTo>
                  <a:pt x="0" y="35421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5205702" y="2377862"/>
            <a:ext cx="8082379" cy="5686404"/>
            <a:chOff x="0" y="0"/>
            <a:chExt cx="2128692" cy="149765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28692" cy="1497654"/>
            </a:xfrm>
            <a:custGeom>
              <a:avLst/>
              <a:gdLst/>
              <a:ahLst/>
              <a:cxnLst/>
              <a:rect l="l" t="t" r="r" b="b"/>
              <a:pathLst>
                <a:path w="2128692" h="1497654">
                  <a:moveTo>
                    <a:pt x="0" y="0"/>
                  </a:moveTo>
                  <a:lnTo>
                    <a:pt x="2128692" y="0"/>
                  </a:lnTo>
                  <a:lnTo>
                    <a:pt x="2128692" y="1497654"/>
                  </a:lnTo>
                  <a:lnTo>
                    <a:pt x="0" y="1497654"/>
                  </a:ln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128692" cy="15452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205702" y="2623061"/>
            <a:ext cx="8082379" cy="529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34"/>
              </a:lnSpc>
            </a:pPr>
            <a:r>
              <a:rPr lang="en-US" sz="6024" spc="451">
                <a:solidFill>
                  <a:srgbClr val="103B7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THIS WAS OUR BALL BALANCING PROJECT</a:t>
            </a:r>
          </a:p>
          <a:p>
            <a:pPr algn="ctr">
              <a:lnSpc>
                <a:spcPts val="8434"/>
              </a:lnSpc>
            </a:pPr>
            <a:r>
              <a:rPr lang="en-US" sz="6024" spc="451">
                <a:solidFill>
                  <a:srgbClr val="103B7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</a:p>
          <a:p>
            <a:pPr algn="ctr">
              <a:lnSpc>
                <a:spcPts val="8434"/>
              </a:lnSpc>
            </a:pPr>
            <a:r>
              <a:rPr lang="en-US" sz="6024" spc="451">
                <a:solidFill>
                  <a:srgbClr val="103B7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FOR WATCHING</a:t>
            </a:r>
          </a:p>
        </p:txBody>
      </p:sp>
      <p:sp>
        <p:nvSpPr>
          <p:cNvPr id="13" name="Freeform 13"/>
          <p:cNvSpPr/>
          <p:nvPr/>
        </p:nvSpPr>
        <p:spPr>
          <a:xfrm rot="882671">
            <a:off x="388979" y="5508128"/>
            <a:ext cx="4509601" cy="3000934"/>
          </a:xfrm>
          <a:custGeom>
            <a:avLst/>
            <a:gdLst/>
            <a:ahLst/>
            <a:cxnLst/>
            <a:rect l="l" t="t" r="r" b="b"/>
            <a:pathLst>
              <a:path w="4509601" h="3000934">
                <a:moveTo>
                  <a:pt x="0" y="0"/>
                </a:moveTo>
                <a:lnTo>
                  <a:pt x="4509600" y="0"/>
                </a:lnTo>
                <a:lnTo>
                  <a:pt x="4509600" y="3000935"/>
                </a:lnTo>
                <a:lnTo>
                  <a:pt x="0" y="30009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4822248" y="-315397"/>
            <a:ext cx="4286212" cy="3351038"/>
          </a:xfrm>
          <a:custGeom>
            <a:avLst/>
            <a:gdLst/>
            <a:ahLst/>
            <a:cxnLst/>
            <a:rect l="l" t="t" r="r" b="b"/>
            <a:pathLst>
              <a:path w="4286212" h="3351038">
                <a:moveTo>
                  <a:pt x="4286212" y="3351038"/>
                </a:moveTo>
                <a:lnTo>
                  <a:pt x="0" y="3351038"/>
                </a:lnTo>
                <a:lnTo>
                  <a:pt x="0" y="0"/>
                </a:lnTo>
                <a:lnTo>
                  <a:pt x="4286212" y="0"/>
                </a:lnTo>
                <a:lnTo>
                  <a:pt x="4286212" y="335103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154C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274726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V="1">
            <a:off x="368534" y="347279"/>
            <a:ext cx="3099199" cy="2423010"/>
          </a:xfrm>
          <a:custGeom>
            <a:avLst/>
            <a:gdLst/>
            <a:ahLst/>
            <a:cxnLst/>
            <a:rect l="l" t="t" r="r" b="b"/>
            <a:pathLst>
              <a:path w="3099199" h="2423010">
                <a:moveTo>
                  <a:pt x="0" y="2423010"/>
                </a:moveTo>
                <a:lnTo>
                  <a:pt x="3099199" y="2423010"/>
                </a:lnTo>
                <a:lnTo>
                  <a:pt x="3099199" y="0"/>
                </a:lnTo>
                <a:lnTo>
                  <a:pt x="0" y="0"/>
                </a:lnTo>
                <a:lnTo>
                  <a:pt x="0" y="242301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124961" y="2289832"/>
            <a:ext cx="12723882" cy="6305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6499" lvl="1" indent="-343249" algn="l">
              <a:lnSpc>
                <a:spcPts val="4451"/>
              </a:lnSpc>
              <a:buFont typeface="Arial"/>
              <a:buChar char="•"/>
            </a:pPr>
            <a:r>
              <a:rPr lang="en-US" sz="3179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Fine-tuned a YOLOv8 with a dataset to detect the tennis ball</a:t>
            </a:r>
          </a:p>
          <a:p>
            <a:pPr marL="686499" lvl="1" indent="-343249" algn="l">
              <a:lnSpc>
                <a:spcPts val="4451"/>
              </a:lnSpc>
              <a:buFont typeface="Arial"/>
              <a:buChar char="•"/>
            </a:pPr>
            <a:r>
              <a:rPr lang="en-US" sz="3179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 Computer Vision to detect and track the ball</a:t>
            </a:r>
          </a:p>
          <a:p>
            <a:pPr marL="686499" lvl="1" indent="-343249" algn="l">
              <a:lnSpc>
                <a:spcPts val="4451"/>
              </a:lnSpc>
              <a:buFont typeface="Arial"/>
              <a:buChar char="•"/>
            </a:pPr>
            <a:r>
              <a:rPr lang="en-US" sz="3179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Compute the position, velocity, and acceleration of the ball</a:t>
            </a:r>
          </a:p>
          <a:p>
            <a:pPr marL="686499" lvl="1" indent="-343249" algn="l">
              <a:lnSpc>
                <a:spcPts val="4451"/>
              </a:lnSpc>
              <a:buFont typeface="Arial"/>
              <a:buChar char="•"/>
            </a:pPr>
            <a:r>
              <a:rPr lang="en-US" sz="3179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Print the equipment and linkage using 3D Printing</a:t>
            </a:r>
          </a:p>
          <a:p>
            <a:pPr marL="686499" lvl="1" indent="-343249" algn="l">
              <a:lnSpc>
                <a:spcPts val="4451"/>
              </a:lnSpc>
              <a:buFont typeface="Arial"/>
              <a:buChar char="•"/>
            </a:pPr>
            <a:r>
              <a:rPr lang="en-US" sz="3179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First try: Use a PID Controller to balance the ball</a:t>
            </a:r>
          </a:p>
          <a:p>
            <a:pPr marL="686499" lvl="1" indent="-343249" algn="l">
              <a:lnSpc>
                <a:spcPts val="4451"/>
              </a:lnSpc>
              <a:buFont typeface="Arial"/>
              <a:buChar char="•"/>
            </a:pPr>
            <a:r>
              <a:rPr lang="en-US" sz="3179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Second try: Use Reinforcement Learning to train a model (agent)</a:t>
            </a:r>
          </a:p>
          <a:p>
            <a:pPr marL="686499" lvl="1" indent="-343249" algn="l">
              <a:lnSpc>
                <a:spcPts val="4451"/>
              </a:lnSpc>
              <a:buFont typeface="Arial"/>
              <a:buChar char="•"/>
            </a:pPr>
            <a:r>
              <a:rPr lang="en-US" sz="3179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Calculate the linkage function to transform the tilt angle of the table to the necessary angle of rotation of each stepper motor </a:t>
            </a:r>
          </a:p>
          <a:p>
            <a:pPr marL="686499" lvl="1" indent="-343249" algn="l">
              <a:lnSpc>
                <a:spcPts val="4451"/>
              </a:lnSpc>
              <a:buFont typeface="Arial"/>
              <a:buChar char="•"/>
            </a:pPr>
            <a:r>
              <a:rPr lang="en-US" sz="3179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Send Data from VS Code to Arduino via serial port</a:t>
            </a:r>
          </a:p>
          <a:p>
            <a:pPr marL="686499" lvl="1" indent="-343249" algn="l">
              <a:lnSpc>
                <a:spcPts val="4451"/>
              </a:lnSpc>
              <a:buFont typeface="Arial"/>
              <a:buChar char="•"/>
            </a:pPr>
            <a:r>
              <a:rPr lang="en-US" sz="3179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Initialize the 2 stepper motors, and calculate the necessary steps using angle of rotation</a:t>
            </a:r>
          </a:p>
        </p:txBody>
      </p:sp>
      <p:sp>
        <p:nvSpPr>
          <p:cNvPr id="8" name="AutoShape 8"/>
          <p:cNvSpPr/>
          <p:nvPr/>
        </p:nvSpPr>
        <p:spPr>
          <a:xfrm>
            <a:off x="3124961" y="8811395"/>
            <a:ext cx="12723882" cy="0"/>
          </a:xfrm>
          <a:prstGeom prst="line">
            <a:avLst/>
          </a:prstGeom>
          <a:ln w="28575" cap="flat">
            <a:solidFill>
              <a:srgbClr val="FFDE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6519922" y="8466992"/>
            <a:ext cx="1478756" cy="1820008"/>
            <a:chOff x="0" y="0"/>
            <a:chExt cx="6604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9375"/>
              <a:ext cx="660400" cy="733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980102" y="1463534"/>
            <a:ext cx="10327796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spc="360">
                <a:solidFill>
                  <a:srgbClr val="FFDE5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TASKS OF THE PROJECT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544226" y="8985456"/>
            <a:ext cx="1430149" cy="697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63"/>
              </a:lnSpc>
            </a:pPr>
            <a:r>
              <a:rPr lang="en-US" sz="4045" b="1">
                <a:solidFill>
                  <a:srgbClr val="103B74"/>
                </a:solidFill>
                <a:latin typeface="Roboto Bold"/>
                <a:ea typeface="Roboto Bold"/>
                <a:cs typeface="Roboto Bold"/>
                <a:sym typeface="Roboto Bold"/>
              </a:rPr>
              <a:t>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DE7D81B-3A20-4CA4-819E-B9D47213A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9" y="-16816"/>
            <a:ext cx="4267200" cy="4267200"/>
          </a:xfrm>
          <a:prstGeom prst="rect">
            <a:avLst/>
          </a:prstGeom>
        </p:spPr>
      </p:pic>
      <p:pic>
        <p:nvPicPr>
          <p:cNvPr id="11" name="Picture 10" descr="A close-up of a computer screen&#10;&#10;AI-generated content may be incorrect.">
            <a:extLst>
              <a:ext uri="{FF2B5EF4-FFF2-40B4-BE49-F238E27FC236}">
                <a16:creationId xmlns:a16="http://schemas.microsoft.com/office/drawing/2014/main" id="{D1A4EA7D-CB54-5FB3-DD5D-6ED73CFC7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8" y="6672535"/>
            <a:ext cx="9144001" cy="2102069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54C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408296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234592" y="8865017"/>
            <a:ext cx="1818815" cy="1421983"/>
          </a:xfrm>
          <a:custGeom>
            <a:avLst/>
            <a:gdLst/>
            <a:ahLst/>
            <a:cxnLst/>
            <a:rect l="l" t="t" r="r" b="b"/>
            <a:pathLst>
              <a:path w="1818815" h="1421983">
                <a:moveTo>
                  <a:pt x="0" y="0"/>
                </a:moveTo>
                <a:lnTo>
                  <a:pt x="1818816" y="0"/>
                </a:lnTo>
                <a:lnTo>
                  <a:pt x="1818816" y="1421983"/>
                </a:lnTo>
                <a:lnTo>
                  <a:pt x="0" y="14219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flipH="1" flipV="1">
            <a:off x="8234592" y="0"/>
            <a:ext cx="1818815" cy="1421983"/>
          </a:xfrm>
          <a:custGeom>
            <a:avLst/>
            <a:gdLst/>
            <a:ahLst/>
            <a:cxnLst/>
            <a:rect l="l" t="t" r="r" b="b"/>
            <a:pathLst>
              <a:path w="1818815" h="1421983">
                <a:moveTo>
                  <a:pt x="1818816" y="1421983"/>
                </a:moveTo>
                <a:lnTo>
                  <a:pt x="0" y="1421983"/>
                </a:lnTo>
                <a:lnTo>
                  <a:pt x="0" y="0"/>
                </a:lnTo>
                <a:lnTo>
                  <a:pt x="1818816" y="0"/>
                </a:lnTo>
                <a:lnTo>
                  <a:pt x="1818816" y="1421983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6519922" y="8466992"/>
            <a:ext cx="1478756" cy="1820008"/>
            <a:chOff x="0" y="0"/>
            <a:chExt cx="6604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9375"/>
              <a:ext cx="660400" cy="733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544226" y="8985456"/>
            <a:ext cx="1430149" cy="697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63"/>
              </a:lnSpc>
            </a:pPr>
            <a:r>
              <a:rPr lang="en-US" sz="4045" b="1">
                <a:solidFill>
                  <a:srgbClr val="103B74"/>
                </a:solidFill>
                <a:latin typeface="Roboto Bold"/>
                <a:ea typeface="Roboto Bold"/>
                <a:cs typeface="Roboto Bold"/>
                <a:sym typeface="Roboto Bold"/>
              </a:rPr>
              <a:t>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69543" y="933450"/>
            <a:ext cx="8004914" cy="166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spc="360">
                <a:solidFill>
                  <a:srgbClr val="FFDE5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FINE-TUNED A YOLOV8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92390" y="3272870"/>
            <a:ext cx="7882066" cy="5856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5935" lvl="1" indent="-352968" algn="l">
              <a:lnSpc>
                <a:spcPts val="4577"/>
              </a:lnSpc>
              <a:buFont typeface="Arial"/>
              <a:buChar char="•"/>
            </a:pPr>
            <a:r>
              <a:rPr lang="en-US" sz="3269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You Only Look Once Object detection algorithm that can find and identify objects</a:t>
            </a:r>
          </a:p>
          <a:p>
            <a:pPr marL="705935" lvl="1" indent="-352968" algn="l">
              <a:lnSpc>
                <a:spcPts val="4577"/>
              </a:lnSpc>
              <a:buFont typeface="Arial"/>
              <a:buChar char="•"/>
            </a:pPr>
            <a:r>
              <a:rPr lang="en-US" sz="3269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YOLOv8 is for general-purpose datasets, we fine-tune it to detect the tennis ball only by training it on a custom dataset </a:t>
            </a:r>
          </a:p>
          <a:p>
            <a:pPr marL="705935" lvl="1" indent="-352968" algn="l">
              <a:lnSpc>
                <a:spcPts val="4577"/>
              </a:lnSpc>
              <a:buFont typeface="Arial"/>
              <a:buChar char="•"/>
            </a:pPr>
            <a:r>
              <a:rPr lang="en-US" sz="3269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Different lighting conditions</a:t>
            </a:r>
          </a:p>
          <a:p>
            <a:pPr marL="705935" lvl="1" indent="-352968" algn="l">
              <a:lnSpc>
                <a:spcPts val="4577"/>
              </a:lnSpc>
              <a:buFont typeface="Arial"/>
              <a:buChar char="•"/>
            </a:pPr>
            <a:r>
              <a:rPr lang="en-US" sz="3269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Varying positions and angles</a:t>
            </a:r>
          </a:p>
          <a:p>
            <a:pPr marL="705935" lvl="1" indent="-352968" algn="l">
              <a:lnSpc>
                <a:spcPts val="4577"/>
              </a:lnSpc>
              <a:buFont typeface="Arial"/>
              <a:buChar char="•"/>
            </a:pPr>
            <a:r>
              <a:rPr lang="en-US" sz="3269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Having some clutter in the background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B4441F4-99BE-474F-B637-178D65EF0A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799" y="0"/>
            <a:ext cx="3886200" cy="3886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7FE4AAC-CFC3-4446-BC5E-F8377929C1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934" y="3083399"/>
            <a:ext cx="3545978" cy="354597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B43C66B-8B33-4CF4-9837-6CB65E6028B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24" t="23279" r="17706"/>
          <a:stretch/>
        </p:blipFill>
        <p:spPr>
          <a:xfrm>
            <a:off x="13715998" y="3233986"/>
            <a:ext cx="4065267" cy="339539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C0ACB77-9642-743D-A0AB-DE2ADA062496}"/>
              </a:ext>
            </a:extLst>
          </p:cNvPr>
          <p:cNvSpPr/>
          <p:nvPr/>
        </p:nvSpPr>
        <p:spPr>
          <a:xfrm>
            <a:off x="15748631" y="7429500"/>
            <a:ext cx="2250047" cy="94707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313626" y="-281405"/>
            <a:ext cx="4179847" cy="3267881"/>
          </a:xfrm>
          <a:custGeom>
            <a:avLst/>
            <a:gdLst/>
            <a:ahLst/>
            <a:cxnLst/>
            <a:rect l="l" t="t" r="r" b="b"/>
            <a:pathLst>
              <a:path w="4179847" h="3267881">
                <a:moveTo>
                  <a:pt x="0" y="3267881"/>
                </a:moveTo>
                <a:lnTo>
                  <a:pt x="4179847" y="3267881"/>
                </a:lnTo>
                <a:lnTo>
                  <a:pt x="4179847" y="0"/>
                </a:lnTo>
                <a:lnTo>
                  <a:pt x="0" y="0"/>
                </a:lnTo>
                <a:lnTo>
                  <a:pt x="0" y="326788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4783570"/>
            <a:ext cx="18288000" cy="5503430"/>
            <a:chOff x="0" y="0"/>
            <a:chExt cx="4816593" cy="14494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449463"/>
            </a:xfrm>
            <a:custGeom>
              <a:avLst/>
              <a:gdLst/>
              <a:ahLst/>
              <a:cxnLst/>
              <a:rect l="l" t="t" r="r" b="b"/>
              <a:pathLst>
                <a:path w="4816592" h="1449463">
                  <a:moveTo>
                    <a:pt x="0" y="0"/>
                  </a:moveTo>
                  <a:lnTo>
                    <a:pt x="4816592" y="0"/>
                  </a:lnTo>
                  <a:lnTo>
                    <a:pt x="4816592" y="1449463"/>
                  </a:lnTo>
                  <a:lnTo>
                    <a:pt x="0" y="1449463"/>
                  </a:lnTo>
                  <a:close/>
                </a:path>
              </a:pathLst>
            </a:custGeom>
            <a:solidFill>
              <a:srgbClr val="154C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14970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V="1">
            <a:off x="581692" y="4993638"/>
            <a:ext cx="1821857" cy="1424361"/>
          </a:xfrm>
          <a:custGeom>
            <a:avLst/>
            <a:gdLst/>
            <a:ahLst/>
            <a:cxnLst/>
            <a:rect l="l" t="t" r="r" b="b"/>
            <a:pathLst>
              <a:path w="1821857" h="1424361">
                <a:moveTo>
                  <a:pt x="0" y="1424361"/>
                </a:moveTo>
                <a:lnTo>
                  <a:pt x="1821857" y="1424361"/>
                </a:lnTo>
                <a:lnTo>
                  <a:pt x="1821857" y="0"/>
                </a:lnTo>
                <a:lnTo>
                  <a:pt x="0" y="0"/>
                </a:lnTo>
                <a:lnTo>
                  <a:pt x="0" y="142436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flipH="1">
            <a:off x="16084385" y="4996016"/>
            <a:ext cx="1818815" cy="1421983"/>
          </a:xfrm>
          <a:custGeom>
            <a:avLst/>
            <a:gdLst/>
            <a:ahLst/>
            <a:cxnLst/>
            <a:rect l="l" t="t" r="r" b="b"/>
            <a:pathLst>
              <a:path w="1818815" h="1421983">
                <a:moveTo>
                  <a:pt x="1818815" y="0"/>
                </a:moveTo>
                <a:lnTo>
                  <a:pt x="0" y="0"/>
                </a:lnTo>
                <a:lnTo>
                  <a:pt x="0" y="1421983"/>
                </a:lnTo>
                <a:lnTo>
                  <a:pt x="1818815" y="1421983"/>
                </a:lnTo>
                <a:lnTo>
                  <a:pt x="181881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6129169" y="8466992"/>
            <a:ext cx="1478756" cy="1820008"/>
            <a:chOff x="0" y="0"/>
            <a:chExt cx="6604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9375"/>
              <a:ext cx="660400" cy="733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836499" y="4799407"/>
            <a:ext cx="12615001" cy="5471757"/>
          </a:xfrm>
          <a:custGeom>
            <a:avLst/>
            <a:gdLst/>
            <a:ahLst/>
            <a:cxnLst/>
            <a:rect l="l" t="t" r="r" b="b"/>
            <a:pathLst>
              <a:path w="12615001" h="5471757">
                <a:moveTo>
                  <a:pt x="0" y="0"/>
                </a:moveTo>
                <a:lnTo>
                  <a:pt x="12615002" y="0"/>
                </a:lnTo>
                <a:lnTo>
                  <a:pt x="12615002" y="5471756"/>
                </a:lnTo>
                <a:lnTo>
                  <a:pt x="0" y="54717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313626" y="1891714"/>
            <a:ext cx="6918524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u="sng" spc="360">
                <a:solidFill>
                  <a:srgbClr val="103B7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COMPUTER VISION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23982" y="225210"/>
            <a:ext cx="10079213" cy="4695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37816" lvl="1" indent="-318908" algn="l">
              <a:lnSpc>
                <a:spcPts val="4135"/>
              </a:lnSpc>
              <a:buFont typeface="Arial"/>
              <a:buChar char="•"/>
            </a:pPr>
            <a:r>
              <a:rPr lang="en-US" sz="2954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Detect and track the ball in real life using a webcam</a:t>
            </a:r>
          </a:p>
          <a:p>
            <a:pPr marL="637816" lvl="1" indent="-318908" algn="l">
              <a:lnSpc>
                <a:spcPts val="4135"/>
              </a:lnSpc>
              <a:buFont typeface="Arial"/>
              <a:buChar char="•"/>
            </a:pPr>
            <a:r>
              <a:rPr lang="en-US" sz="2954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Computer captures frames</a:t>
            </a:r>
          </a:p>
          <a:p>
            <a:pPr marL="637816" lvl="1" indent="-318908" algn="l">
              <a:lnSpc>
                <a:spcPts val="4135"/>
              </a:lnSpc>
              <a:buFont typeface="Arial"/>
              <a:buChar char="•"/>
            </a:pPr>
            <a:r>
              <a:rPr lang="en-US" sz="2954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Run YOLOv8 interference on the frame</a:t>
            </a:r>
          </a:p>
          <a:p>
            <a:pPr marL="637816" lvl="1" indent="-318908" algn="l">
              <a:lnSpc>
                <a:spcPts val="4135"/>
              </a:lnSpc>
              <a:buFont typeface="Arial"/>
              <a:buChar char="•"/>
            </a:pPr>
            <a:r>
              <a:rPr lang="en-US" sz="2954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YOLOv8 outputs bounding boxes</a:t>
            </a:r>
          </a:p>
          <a:p>
            <a:pPr marL="637816" lvl="1" indent="-318908" algn="l">
              <a:lnSpc>
                <a:spcPts val="4135"/>
              </a:lnSpc>
              <a:buFont typeface="Arial"/>
              <a:buChar char="•"/>
            </a:pPr>
            <a:r>
              <a:rPr lang="en-US" sz="2954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Calculating the center of the platform/table (red point)</a:t>
            </a:r>
          </a:p>
          <a:p>
            <a:pPr marL="637816" lvl="1" indent="-318908" algn="l">
              <a:lnSpc>
                <a:spcPts val="4135"/>
              </a:lnSpc>
              <a:buFont typeface="Arial"/>
              <a:buChar char="•"/>
            </a:pPr>
            <a:r>
              <a:rPr lang="en-US" sz="2954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Calculating the center of the tennis ball by finding the 4 borders (blue point)</a:t>
            </a:r>
          </a:p>
          <a:p>
            <a:pPr marL="637816" lvl="1" indent="-318908" algn="l">
              <a:lnSpc>
                <a:spcPts val="4135"/>
              </a:lnSpc>
              <a:buFont typeface="Arial"/>
              <a:buChar char="•"/>
            </a:pPr>
            <a:r>
              <a:rPr lang="en-US" sz="2954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These are the ball’s coordinates in the camera’s image frame </a:t>
            </a:r>
            <a:r>
              <a:rPr lang="en-US" sz="2954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(in pixels)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177776" y="8985456"/>
            <a:ext cx="1430149" cy="697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63"/>
              </a:lnSpc>
            </a:pPr>
            <a:r>
              <a:rPr lang="en-US" sz="4045" b="1">
                <a:solidFill>
                  <a:srgbClr val="103B74"/>
                </a:solidFill>
                <a:latin typeface="Roboto Bold"/>
                <a:ea typeface="Roboto Bold"/>
                <a:cs typeface="Roboto Bold"/>
                <a:sym typeface="Roboto Bold"/>
              </a:rPr>
              <a:t>3</a:t>
            </a:r>
          </a:p>
        </p:txBody>
      </p:sp>
      <p:sp>
        <p:nvSpPr>
          <p:cNvPr id="15" name="AutoShape 15"/>
          <p:cNvSpPr/>
          <p:nvPr/>
        </p:nvSpPr>
        <p:spPr>
          <a:xfrm flipV="1">
            <a:off x="7528066" y="291885"/>
            <a:ext cx="0" cy="4115963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AutoShape 16"/>
          <p:cNvSpPr/>
          <p:nvPr/>
        </p:nvSpPr>
        <p:spPr>
          <a:xfrm flipV="1">
            <a:off x="17903200" y="291885"/>
            <a:ext cx="0" cy="4115963"/>
          </a:xfrm>
          <a:prstGeom prst="line">
            <a:avLst/>
          </a:prstGeom>
          <a:ln w="38100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5D7F05E-5BE9-3202-A3BB-29EBB5C984E0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08296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A50BB13-75B5-0D7E-88D1-ABA836DBAA66}"/>
                </a:ext>
              </a:extLst>
            </p:cNvPr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54C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FDB7222-6373-2A8F-4396-76E11849BD01}"/>
                </a:ext>
              </a:extLst>
            </p:cNvPr>
            <p:cNvSpPr txBox="1"/>
            <p:nvPr/>
          </p:nvSpPr>
          <p:spPr>
            <a:xfrm>
              <a:off x="0" y="-47625"/>
              <a:ext cx="2408296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F372CD8E-452E-48B4-8855-06987EF03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609600"/>
            <a:ext cx="9753600" cy="906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 7">
            <a:extLst>
              <a:ext uri="{FF2B5EF4-FFF2-40B4-BE49-F238E27FC236}">
                <a16:creationId xmlns:a16="http://schemas.microsoft.com/office/drawing/2014/main" id="{A993AD44-D260-F2B8-376D-86449E5A9DD9}"/>
              </a:ext>
            </a:extLst>
          </p:cNvPr>
          <p:cNvSpPr/>
          <p:nvPr/>
        </p:nvSpPr>
        <p:spPr>
          <a:xfrm flipH="1">
            <a:off x="13563600" y="266700"/>
            <a:ext cx="1818815" cy="1421983"/>
          </a:xfrm>
          <a:custGeom>
            <a:avLst/>
            <a:gdLst/>
            <a:ahLst/>
            <a:cxnLst/>
            <a:rect l="l" t="t" r="r" b="b"/>
            <a:pathLst>
              <a:path w="1818815" h="1421983">
                <a:moveTo>
                  <a:pt x="1818815" y="0"/>
                </a:moveTo>
                <a:lnTo>
                  <a:pt x="0" y="0"/>
                </a:lnTo>
                <a:lnTo>
                  <a:pt x="0" y="1421983"/>
                </a:lnTo>
                <a:lnTo>
                  <a:pt x="1818815" y="1421983"/>
                </a:lnTo>
                <a:lnTo>
                  <a:pt x="181881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C1E6F978-0B40-49F1-C21D-4AB66B7E7629}"/>
              </a:ext>
            </a:extLst>
          </p:cNvPr>
          <p:cNvSpPr/>
          <p:nvPr/>
        </p:nvSpPr>
        <p:spPr>
          <a:xfrm rot="10800000" flipH="1">
            <a:off x="2745928" y="8264488"/>
            <a:ext cx="1818815" cy="1421983"/>
          </a:xfrm>
          <a:custGeom>
            <a:avLst/>
            <a:gdLst/>
            <a:ahLst/>
            <a:cxnLst/>
            <a:rect l="l" t="t" r="r" b="b"/>
            <a:pathLst>
              <a:path w="1818815" h="1421983">
                <a:moveTo>
                  <a:pt x="1818815" y="0"/>
                </a:moveTo>
                <a:lnTo>
                  <a:pt x="0" y="0"/>
                </a:lnTo>
                <a:lnTo>
                  <a:pt x="0" y="1421983"/>
                </a:lnTo>
                <a:lnTo>
                  <a:pt x="1818815" y="1421983"/>
                </a:lnTo>
                <a:lnTo>
                  <a:pt x="181881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BD3FEB4F-64B7-05AC-E768-0BC0C485B058}"/>
              </a:ext>
            </a:extLst>
          </p:cNvPr>
          <p:cNvGrpSpPr/>
          <p:nvPr/>
        </p:nvGrpSpPr>
        <p:grpSpPr>
          <a:xfrm>
            <a:off x="15925800" y="8466992"/>
            <a:ext cx="1478756" cy="1820008"/>
            <a:chOff x="0" y="0"/>
            <a:chExt cx="6604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F64FE90-B1F7-DD42-E7A2-F722A53F3472}"/>
                </a:ext>
              </a:extLst>
            </p:cNvPr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96DA1CC8-DAF2-6D6C-FFB6-E8AEE4AEA100}"/>
                </a:ext>
              </a:extLst>
            </p:cNvPr>
            <p:cNvSpPr txBox="1"/>
            <p:nvPr/>
          </p:nvSpPr>
          <p:spPr>
            <a:xfrm>
              <a:off x="0" y="79375"/>
              <a:ext cx="660400" cy="733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TextBox 15">
            <a:extLst>
              <a:ext uri="{FF2B5EF4-FFF2-40B4-BE49-F238E27FC236}">
                <a16:creationId xmlns:a16="http://schemas.microsoft.com/office/drawing/2014/main" id="{22F0334D-1D54-D9D0-B962-9D620D830562}"/>
              </a:ext>
            </a:extLst>
          </p:cNvPr>
          <p:cNvSpPr txBox="1"/>
          <p:nvPr/>
        </p:nvSpPr>
        <p:spPr>
          <a:xfrm>
            <a:off x="15907657" y="9117186"/>
            <a:ext cx="1430149" cy="697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63"/>
              </a:lnSpc>
            </a:pPr>
            <a:r>
              <a:rPr lang="en-US" sz="4045" b="1">
                <a:solidFill>
                  <a:srgbClr val="103B74"/>
                </a:solidFill>
                <a:latin typeface="Roboto Bold"/>
                <a:ea typeface="Roboto Bold"/>
                <a:cs typeface="Roboto Bold"/>
                <a:sym typeface="Roboto Bold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80002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-10045"/>
            <a:ext cx="4179847" cy="3267881"/>
          </a:xfrm>
          <a:custGeom>
            <a:avLst/>
            <a:gdLst/>
            <a:ahLst/>
            <a:cxnLst/>
            <a:rect l="l" t="t" r="r" b="b"/>
            <a:pathLst>
              <a:path w="4179847" h="3267881">
                <a:moveTo>
                  <a:pt x="0" y="3267881"/>
                </a:moveTo>
                <a:lnTo>
                  <a:pt x="4179847" y="3267881"/>
                </a:lnTo>
                <a:lnTo>
                  <a:pt x="4179847" y="0"/>
                </a:lnTo>
                <a:lnTo>
                  <a:pt x="0" y="0"/>
                </a:lnTo>
                <a:lnTo>
                  <a:pt x="0" y="326788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774295" y="-90724"/>
            <a:ext cx="8513705" cy="10287000"/>
            <a:chOff x="0" y="0"/>
            <a:chExt cx="22422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42293" cy="2709333"/>
            </a:xfrm>
            <a:custGeom>
              <a:avLst/>
              <a:gdLst/>
              <a:ahLst/>
              <a:cxnLst/>
              <a:rect l="l" t="t" r="r" b="b"/>
              <a:pathLst>
                <a:path w="2242293" h="2709333">
                  <a:moveTo>
                    <a:pt x="0" y="0"/>
                  </a:moveTo>
                  <a:lnTo>
                    <a:pt x="2242293" y="0"/>
                  </a:lnTo>
                  <a:lnTo>
                    <a:pt x="224229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54C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2422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873841" y="6449711"/>
            <a:ext cx="8544547" cy="0"/>
          </a:xfrm>
          <a:prstGeom prst="line">
            <a:avLst/>
          </a:prstGeom>
          <a:ln w="28575" cap="flat">
            <a:solidFill>
              <a:srgbClr val="103B7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548540" y="8443546"/>
            <a:ext cx="1478756" cy="1820008"/>
            <a:chOff x="0" y="0"/>
            <a:chExt cx="6604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79375"/>
              <a:ext cx="660400" cy="733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pic>
        <p:nvPicPr>
          <p:cNvPr id="10" name="Picture 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7363" r="11078"/>
          <a:stretch>
            <a:fillRect/>
          </a:stretch>
        </p:blipFill>
        <p:spPr>
          <a:xfrm>
            <a:off x="9774295" y="0"/>
            <a:ext cx="8513705" cy="5871804"/>
          </a:xfrm>
          <a:prstGeom prst="rect">
            <a:avLst/>
          </a:prstGeom>
        </p:spPr>
      </p:pic>
      <p:sp>
        <p:nvSpPr>
          <p:cNvPr id="11" name="Freeform 11"/>
          <p:cNvSpPr/>
          <p:nvPr/>
        </p:nvSpPr>
        <p:spPr>
          <a:xfrm>
            <a:off x="14367544" y="5846297"/>
            <a:ext cx="3920456" cy="4349979"/>
          </a:xfrm>
          <a:custGeom>
            <a:avLst/>
            <a:gdLst/>
            <a:ahLst/>
            <a:cxnLst/>
            <a:rect l="l" t="t" r="r" b="b"/>
            <a:pathLst>
              <a:path w="3920456" h="4349979">
                <a:moveTo>
                  <a:pt x="0" y="0"/>
                </a:moveTo>
                <a:lnTo>
                  <a:pt x="3920456" y="0"/>
                </a:lnTo>
                <a:lnTo>
                  <a:pt x="3920456" y="4349979"/>
                </a:lnTo>
                <a:lnTo>
                  <a:pt x="0" y="43499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600" t="-71549" r="-13000" b="-1847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9774295" y="5871804"/>
            <a:ext cx="4593249" cy="4324471"/>
          </a:xfrm>
          <a:custGeom>
            <a:avLst/>
            <a:gdLst/>
            <a:ahLst/>
            <a:cxnLst/>
            <a:rect l="l" t="t" r="r" b="b"/>
            <a:pathLst>
              <a:path w="4593249" h="4324471">
                <a:moveTo>
                  <a:pt x="0" y="0"/>
                </a:moveTo>
                <a:lnTo>
                  <a:pt x="4593249" y="0"/>
                </a:lnTo>
                <a:lnTo>
                  <a:pt x="4593249" y="4324472"/>
                </a:lnTo>
                <a:lnTo>
                  <a:pt x="0" y="43244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2765" r="-1276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873841" y="933450"/>
            <a:ext cx="9418389" cy="2516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u="sng" spc="360">
                <a:solidFill>
                  <a:srgbClr val="103B7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PRINT THE EQUIPMENT AND LINKAGE USING 3D PRINTING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4615251"/>
            <a:ext cx="9739697" cy="1563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7816" lvl="1" indent="-318908" algn="l">
              <a:lnSpc>
                <a:spcPts val="4135"/>
              </a:lnSpc>
              <a:buFont typeface="Arial"/>
              <a:buChar char="•"/>
            </a:pPr>
            <a:r>
              <a:rPr lang="en-US" sz="2954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Design the equipment using SolidWorks</a:t>
            </a:r>
          </a:p>
          <a:p>
            <a:pPr marL="637816" lvl="1" indent="-318908" algn="l">
              <a:lnSpc>
                <a:spcPts val="4135"/>
              </a:lnSpc>
              <a:buFont typeface="Arial"/>
              <a:buChar char="•"/>
            </a:pPr>
            <a:r>
              <a:rPr lang="en-US" sz="2954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Print it with a 3D Printing machine</a:t>
            </a:r>
          </a:p>
          <a:p>
            <a:pPr marL="637816" lvl="1" indent="-318908" algn="l">
              <a:lnSpc>
                <a:spcPts val="4135"/>
              </a:lnSpc>
              <a:buFont typeface="Arial"/>
              <a:buChar char="•"/>
            </a:pPr>
            <a:r>
              <a:rPr lang="en-US" sz="2954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Print the linkage and the structure of the project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4826" y="9093740"/>
            <a:ext cx="1430149" cy="697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63"/>
              </a:lnSpc>
            </a:pPr>
            <a:r>
              <a:rPr lang="en-US" sz="4045" b="1">
                <a:solidFill>
                  <a:srgbClr val="103B74"/>
                </a:solidFill>
                <a:latin typeface="Roboto Bold"/>
                <a:ea typeface="Roboto Bold"/>
                <a:cs typeface="Roboto Bold"/>
                <a:sym typeface="Roboto Bold"/>
              </a:rPr>
              <a:t>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6654234"/>
            <a:ext cx="9739697" cy="1563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7816" lvl="1" indent="-318908" algn="l">
              <a:lnSpc>
                <a:spcPts val="4135"/>
              </a:lnSpc>
              <a:buFont typeface="Arial"/>
              <a:buChar char="•"/>
            </a:pPr>
            <a:r>
              <a:rPr lang="en-US" sz="2954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Join all the linkages with the structure</a:t>
            </a:r>
          </a:p>
          <a:p>
            <a:pPr marL="637816" lvl="1" indent="-318908" algn="l">
              <a:lnSpc>
                <a:spcPts val="4135"/>
              </a:lnSpc>
              <a:buFont typeface="Arial"/>
              <a:buChar char="•"/>
            </a:pPr>
            <a:r>
              <a:rPr lang="en-US" sz="2954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Used a Flexy with a 20cm width for the table</a:t>
            </a:r>
          </a:p>
          <a:p>
            <a:pPr marL="637816" lvl="1" indent="-318908" algn="l">
              <a:lnSpc>
                <a:spcPts val="4135"/>
              </a:lnSpc>
              <a:buFont typeface="Arial"/>
              <a:buChar char="•"/>
            </a:pPr>
            <a:r>
              <a:rPr lang="en-US" sz="2954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Design a wooden stand for the camera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47561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E069C-1C79-AF6C-34E4-F6FF9DE5F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FAED44B-F688-F318-0661-69BDFE5A1481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08296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6D7B0A9-411F-9DDB-2DDE-84A7E9E61492}"/>
                </a:ext>
              </a:extLst>
            </p:cNvPr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54C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4CD5752-D654-4A50-4309-B96EF2D4FC05}"/>
                </a:ext>
              </a:extLst>
            </p:cNvPr>
            <p:cNvSpPr txBox="1"/>
            <p:nvPr/>
          </p:nvSpPr>
          <p:spPr>
            <a:xfrm>
              <a:off x="0" y="-47625"/>
              <a:ext cx="2408296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7">
            <a:extLst>
              <a:ext uri="{FF2B5EF4-FFF2-40B4-BE49-F238E27FC236}">
                <a16:creationId xmlns:a16="http://schemas.microsoft.com/office/drawing/2014/main" id="{967525C0-05EA-74A9-8643-89D04BEBEB2C}"/>
              </a:ext>
            </a:extLst>
          </p:cNvPr>
          <p:cNvSpPr/>
          <p:nvPr/>
        </p:nvSpPr>
        <p:spPr>
          <a:xfrm flipH="1">
            <a:off x="13563600" y="266700"/>
            <a:ext cx="1818815" cy="1421983"/>
          </a:xfrm>
          <a:custGeom>
            <a:avLst/>
            <a:gdLst/>
            <a:ahLst/>
            <a:cxnLst/>
            <a:rect l="l" t="t" r="r" b="b"/>
            <a:pathLst>
              <a:path w="1818815" h="1421983">
                <a:moveTo>
                  <a:pt x="1818815" y="0"/>
                </a:moveTo>
                <a:lnTo>
                  <a:pt x="0" y="0"/>
                </a:lnTo>
                <a:lnTo>
                  <a:pt x="0" y="1421983"/>
                </a:lnTo>
                <a:lnTo>
                  <a:pt x="1818815" y="1421983"/>
                </a:lnTo>
                <a:lnTo>
                  <a:pt x="181881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DD4FE5F3-7BE3-06A8-D0EA-89D49F6F560F}"/>
              </a:ext>
            </a:extLst>
          </p:cNvPr>
          <p:cNvSpPr/>
          <p:nvPr/>
        </p:nvSpPr>
        <p:spPr>
          <a:xfrm rot="10800000" flipH="1">
            <a:off x="2745928" y="8264488"/>
            <a:ext cx="1818815" cy="1421983"/>
          </a:xfrm>
          <a:custGeom>
            <a:avLst/>
            <a:gdLst/>
            <a:ahLst/>
            <a:cxnLst/>
            <a:rect l="l" t="t" r="r" b="b"/>
            <a:pathLst>
              <a:path w="1818815" h="1421983">
                <a:moveTo>
                  <a:pt x="1818815" y="0"/>
                </a:moveTo>
                <a:lnTo>
                  <a:pt x="0" y="0"/>
                </a:lnTo>
                <a:lnTo>
                  <a:pt x="0" y="1421983"/>
                </a:lnTo>
                <a:lnTo>
                  <a:pt x="1818815" y="1421983"/>
                </a:lnTo>
                <a:lnTo>
                  <a:pt x="181881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755A8E23-3720-6CF6-E200-9A74CDCBEF09}"/>
              </a:ext>
            </a:extLst>
          </p:cNvPr>
          <p:cNvGrpSpPr/>
          <p:nvPr/>
        </p:nvGrpSpPr>
        <p:grpSpPr>
          <a:xfrm>
            <a:off x="15925800" y="8466992"/>
            <a:ext cx="1478756" cy="1820008"/>
            <a:chOff x="0" y="0"/>
            <a:chExt cx="6604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54ED361-2AC0-4C5A-45B9-75CEFBA4A29D}"/>
                </a:ext>
              </a:extLst>
            </p:cNvPr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32E1C04D-03EB-8E65-A36C-EF38F0F65191}"/>
                </a:ext>
              </a:extLst>
            </p:cNvPr>
            <p:cNvSpPr txBox="1"/>
            <p:nvPr/>
          </p:nvSpPr>
          <p:spPr>
            <a:xfrm>
              <a:off x="0" y="79375"/>
              <a:ext cx="660400" cy="733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TextBox 15">
            <a:extLst>
              <a:ext uri="{FF2B5EF4-FFF2-40B4-BE49-F238E27FC236}">
                <a16:creationId xmlns:a16="http://schemas.microsoft.com/office/drawing/2014/main" id="{231BAA43-0143-15D6-D94E-B1FFD51ED0CC}"/>
              </a:ext>
            </a:extLst>
          </p:cNvPr>
          <p:cNvSpPr txBox="1"/>
          <p:nvPr/>
        </p:nvSpPr>
        <p:spPr>
          <a:xfrm>
            <a:off x="15907657" y="9117186"/>
            <a:ext cx="1430149" cy="697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63"/>
              </a:lnSpc>
            </a:pPr>
            <a:r>
              <a:rPr lang="en-US" sz="4045" b="1">
                <a:solidFill>
                  <a:srgbClr val="103B74"/>
                </a:solidFill>
                <a:latin typeface="Roboto Bold"/>
                <a:ea typeface="Roboto Bold"/>
                <a:cs typeface="Roboto Bold"/>
                <a:sym typeface="Roboto Bold"/>
              </a:rPr>
              <a:t>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3BC279-2DE2-8638-D4FA-2CB606BEBCD9}"/>
              </a:ext>
            </a:extLst>
          </p:cNvPr>
          <p:cNvSpPr/>
          <p:nvPr/>
        </p:nvSpPr>
        <p:spPr>
          <a:xfrm>
            <a:off x="4648200" y="1869509"/>
            <a:ext cx="8991600" cy="6934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D2E974-0422-BCE7-4882-C313511EE1D4}"/>
              </a:ext>
            </a:extLst>
          </p:cNvPr>
          <p:cNvCxnSpPr>
            <a:stCxn id="11" idx="1"/>
          </p:cNvCxnSpPr>
          <p:nvPr/>
        </p:nvCxnSpPr>
        <p:spPr>
          <a:xfrm>
            <a:off x="4648200" y="5336609"/>
            <a:ext cx="89916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C1CC9B-4140-48B0-ABE3-2043D4FEC1D1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9144000" y="1869509"/>
            <a:ext cx="0" cy="69342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4">
            <a:extLst>
              <a:ext uri="{FF2B5EF4-FFF2-40B4-BE49-F238E27FC236}">
                <a16:creationId xmlns:a16="http://schemas.microsoft.com/office/drawing/2014/main" id="{6D12DEE4-B6B4-63FE-6584-536B802381F5}"/>
              </a:ext>
            </a:extLst>
          </p:cNvPr>
          <p:cNvSpPr txBox="1"/>
          <p:nvPr/>
        </p:nvSpPr>
        <p:spPr>
          <a:xfrm>
            <a:off x="8347375" y="1238768"/>
            <a:ext cx="1593249" cy="489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18908" lvl="1" algn="l">
              <a:lnSpc>
                <a:spcPts val="4135"/>
              </a:lnSpc>
            </a:pPr>
            <a:r>
              <a:rPr lang="en-US" sz="2954" b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Y-axis</a:t>
            </a: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B8820D03-38D6-9590-72EF-792C6A5A867E}"/>
              </a:ext>
            </a:extLst>
          </p:cNvPr>
          <p:cNvSpPr txBox="1"/>
          <p:nvPr/>
        </p:nvSpPr>
        <p:spPr>
          <a:xfrm>
            <a:off x="13639800" y="5053087"/>
            <a:ext cx="1593249" cy="489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18908" lvl="1" algn="l">
              <a:lnSpc>
                <a:spcPts val="4135"/>
              </a:lnSpc>
            </a:pPr>
            <a:r>
              <a:rPr lang="en-US" sz="2954" b="1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X-axis</a:t>
            </a: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6B5F731C-EC59-8541-30B5-3F30B6C17CAD}"/>
              </a:ext>
            </a:extLst>
          </p:cNvPr>
          <p:cNvSpPr txBox="1"/>
          <p:nvPr/>
        </p:nvSpPr>
        <p:spPr>
          <a:xfrm>
            <a:off x="5565551" y="3387621"/>
            <a:ext cx="2407711" cy="6507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18908" lvl="1" algn="l">
              <a:lnSpc>
                <a:spcPts val="4135"/>
              </a:lnSpc>
            </a:pPr>
            <a:r>
              <a:rPr lang="en-US" sz="8000" b="1">
                <a:latin typeface="Roboto"/>
                <a:ea typeface="Roboto"/>
                <a:cs typeface="Roboto"/>
                <a:sym typeface="Roboto"/>
              </a:rPr>
              <a:t>(-,-)</a:t>
            </a: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C94104EC-3DE7-77D3-FD5F-78C0A4AA77CE}"/>
              </a:ext>
            </a:extLst>
          </p:cNvPr>
          <p:cNvSpPr txBox="1"/>
          <p:nvPr/>
        </p:nvSpPr>
        <p:spPr>
          <a:xfrm>
            <a:off x="10264245" y="6880741"/>
            <a:ext cx="2407711" cy="6507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18908" lvl="1" algn="l">
              <a:lnSpc>
                <a:spcPts val="4135"/>
              </a:lnSpc>
            </a:pPr>
            <a:r>
              <a:rPr lang="en-US" sz="8000" b="1">
                <a:latin typeface="Roboto"/>
                <a:ea typeface="Roboto"/>
                <a:cs typeface="Roboto"/>
                <a:sym typeface="Roboto"/>
              </a:rPr>
              <a:t>(+,+)</a:t>
            </a: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2BB8ADDA-365A-E168-2873-3CF5FE7A61E4}"/>
              </a:ext>
            </a:extLst>
          </p:cNvPr>
          <p:cNvSpPr txBox="1"/>
          <p:nvPr/>
        </p:nvSpPr>
        <p:spPr>
          <a:xfrm>
            <a:off x="10194012" y="3467100"/>
            <a:ext cx="2407711" cy="6507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18908" lvl="1" algn="l">
              <a:lnSpc>
                <a:spcPts val="4135"/>
              </a:lnSpc>
            </a:pPr>
            <a:r>
              <a:rPr lang="en-US" sz="8000" b="1">
                <a:latin typeface="Roboto"/>
                <a:ea typeface="Roboto"/>
                <a:cs typeface="Roboto"/>
                <a:sym typeface="Roboto"/>
              </a:rPr>
              <a:t>(+,-)</a:t>
            </a: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5CDDCA39-77C5-9293-DEE6-691CB4897705}"/>
              </a:ext>
            </a:extLst>
          </p:cNvPr>
          <p:cNvSpPr txBox="1"/>
          <p:nvPr/>
        </p:nvSpPr>
        <p:spPr>
          <a:xfrm>
            <a:off x="5697164" y="6880741"/>
            <a:ext cx="2407711" cy="6507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18908" lvl="1" algn="l">
              <a:lnSpc>
                <a:spcPts val="4135"/>
              </a:lnSpc>
            </a:pPr>
            <a:r>
              <a:rPr lang="en-US" sz="8000" b="1">
                <a:latin typeface="Roboto"/>
                <a:ea typeface="Roboto"/>
                <a:cs typeface="Roboto"/>
                <a:sym typeface="Roboto"/>
              </a:rPr>
              <a:t>(-,+)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A896C432-139D-297E-177E-E481755F3067}"/>
              </a:ext>
            </a:extLst>
          </p:cNvPr>
          <p:cNvSpPr txBox="1"/>
          <p:nvPr/>
        </p:nvSpPr>
        <p:spPr>
          <a:xfrm>
            <a:off x="5908989" y="2166266"/>
            <a:ext cx="5691108" cy="5456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18908" lvl="1" algn="l">
              <a:lnSpc>
                <a:spcPts val="4135"/>
              </a:lnSpc>
            </a:pPr>
            <a:r>
              <a:rPr lang="en-US" sz="4800" b="1">
                <a:latin typeface="Roboto"/>
                <a:ea typeface="Roboto"/>
                <a:cs typeface="Roboto"/>
                <a:sym typeface="Roboto"/>
              </a:rPr>
              <a:t>Postion of the ball: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3D65F206-1827-16E0-E5B9-03DE3EB9B875}"/>
              </a:ext>
            </a:extLst>
          </p:cNvPr>
          <p:cNvSpPr txBox="1"/>
          <p:nvPr/>
        </p:nvSpPr>
        <p:spPr>
          <a:xfrm>
            <a:off x="1393682" y="2266583"/>
            <a:ext cx="3197063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18908" lvl="1"/>
            <a:r>
              <a:rPr lang="en-US" sz="8000" b="1">
                <a:solidFill>
                  <a:srgbClr val="FFFF66"/>
                </a:solidFill>
                <a:latin typeface="Roboto"/>
                <a:ea typeface="Roboto"/>
                <a:cs typeface="Roboto"/>
                <a:sym typeface="Roboto"/>
              </a:rPr>
              <a:t>Θx –</a:t>
            </a:r>
          </a:p>
          <a:p>
            <a:pPr marL="318908" lvl="1"/>
            <a:r>
              <a:rPr lang="en-US" sz="8000" b="1">
                <a:solidFill>
                  <a:srgbClr val="FFFF66"/>
                </a:solidFill>
                <a:latin typeface="Roboto"/>
                <a:ea typeface="Roboto"/>
                <a:cs typeface="Roboto"/>
                <a:sym typeface="Roboto"/>
              </a:rPr>
              <a:t>Θy –</a:t>
            </a:r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192F5F61-D274-B4C3-B742-6C34D3092A90}"/>
              </a:ext>
            </a:extLst>
          </p:cNvPr>
          <p:cNvSpPr txBox="1"/>
          <p:nvPr/>
        </p:nvSpPr>
        <p:spPr>
          <a:xfrm>
            <a:off x="1411825" y="5542132"/>
            <a:ext cx="3197063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18908" lvl="1"/>
            <a:r>
              <a:rPr lang="en-US" sz="8000" b="1">
                <a:solidFill>
                  <a:srgbClr val="FFFF66"/>
                </a:solidFill>
                <a:latin typeface="Roboto"/>
                <a:ea typeface="Roboto"/>
                <a:cs typeface="Roboto"/>
                <a:sym typeface="Roboto"/>
              </a:rPr>
              <a:t>Θx –</a:t>
            </a:r>
          </a:p>
          <a:p>
            <a:pPr marL="318908" lvl="1"/>
            <a:r>
              <a:rPr lang="en-US" sz="8000" b="1">
                <a:solidFill>
                  <a:srgbClr val="FFFF66"/>
                </a:solidFill>
                <a:latin typeface="Roboto"/>
                <a:ea typeface="Roboto"/>
                <a:cs typeface="Roboto"/>
                <a:sym typeface="Roboto"/>
              </a:rPr>
              <a:t>Θy +</a:t>
            </a:r>
          </a:p>
        </p:txBody>
      </p:sp>
      <p:sp>
        <p:nvSpPr>
          <p:cNvPr id="26" name="TextBox 14">
            <a:extLst>
              <a:ext uri="{FF2B5EF4-FFF2-40B4-BE49-F238E27FC236}">
                <a16:creationId xmlns:a16="http://schemas.microsoft.com/office/drawing/2014/main" id="{197335DB-3EBE-44E5-3ABE-E72591AF6E63}"/>
              </a:ext>
            </a:extLst>
          </p:cNvPr>
          <p:cNvSpPr txBox="1"/>
          <p:nvPr/>
        </p:nvSpPr>
        <p:spPr>
          <a:xfrm>
            <a:off x="13679112" y="2230192"/>
            <a:ext cx="3197063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18908" lvl="1"/>
            <a:r>
              <a:rPr lang="en-US" sz="8000" b="1">
                <a:solidFill>
                  <a:srgbClr val="FFFF66"/>
                </a:solidFill>
                <a:latin typeface="Roboto"/>
                <a:ea typeface="Roboto"/>
                <a:cs typeface="Roboto"/>
                <a:sym typeface="Roboto"/>
              </a:rPr>
              <a:t>Θx +</a:t>
            </a:r>
          </a:p>
          <a:p>
            <a:pPr marL="318908" lvl="1"/>
            <a:r>
              <a:rPr lang="en-US" sz="8000" b="1">
                <a:solidFill>
                  <a:srgbClr val="FFFF66"/>
                </a:solidFill>
                <a:latin typeface="Roboto"/>
                <a:ea typeface="Roboto"/>
                <a:cs typeface="Roboto"/>
                <a:sym typeface="Roboto"/>
              </a:rPr>
              <a:t>Θy –</a:t>
            </a:r>
          </a:p>
        </p:txBody>
      </p:sp>
      <p:sp>
        <p:nvSpPr>
          <p:cNvPr id="27" name="TextBox 14">
            <a:extLst>
              <a:ext uri="{FF2B5EF4-FFF2-40B4-BE49-F238E27FC236}">
                <a16:creationId xmlns:a16="http://schemas.microsoft.com/office/drawing/2014/main" id="{67C6726F-6014-50A5-AC8A-8955340D0D3C}"/>
              </a:ext>
            </a:extLst>
          </p:cNvPr>
          <p:cNvSpPr txBox="1"/>
          <p:nvPr/>
        </p:nvSpPr>
        <p:spPr>
          <a:xfrm>
            <a:off x="13679111" y="5857417"/>
            <a:ext cx="3197063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18908" lvl="1"/>
            <a:r>
              <a:rPr lang="en-US" sz="8000" b="1">
                <a:solidFill>
                  <a:srgbClr val="FFFF66"/>
                </a:solidFill>
                <a:latin typeface="Roboto"/>
                <a:ea typeface="Roboto"/>
                <a:cs typeface="Roboto"/>
                <a:sym typeface="Roboto"/>
              </a:rPr>
              <a:t>Θx +</a:t>
            </a:r>
          </a:p>
          <a:p>
            <a:pPr marL="318908" lvl="1"/>
            <a:r>
              <a:rPr lang="en-US" sz="8000" b="1">
                <a:solidFill>
                  <a:srgbClr val="FFFF66"/>
                </a:solidFill>
                <a:latin typeface="Roboto"/>
                <a:ea typeface="Roboto"/>
                <a:cs typeface="Roboto"/>
                <a:sym typeface="Roboto"/>
              </a:rPr>
              <a:t>Θy +</a:t>
            </a:r>
          </a:p>
        </p:txBody>
      </p:sp>
      <p:sp>
        <p:nvSpPr>
          <p:cNvPr id="28" name="TextBox 14">
            <a:extLst>
              <a:ext uri="{FF2B5EF4-FFF2-40B4-BE49-F238E27FC236}">
                <a16:creationId xmlns:a16="http://schemas.microsoft.com/office/drawing/2014/main" id="{581DE03B-A0CB-4F85-79E9-389D21423167}"/>
              </a:ext>
            </a:extLst>
          </p:cNvPr>
          <p:cNvSpPr txBox="1"/>
          <p:nvPr/>
        </p:nvSpPr>
        <p:spPr>
          <a:xfrm>
            <a:off x="280469" y="1121723"/>
            <a:ext cx="5780906" cy="1074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18908" lvl="1" algn="l">
              <a:lnSpc>
                <a:spcPts val="4135"/>
              </a:lnSpc>
            </a:pPr>
            <a:r>
              <a:rPr lang="en-US" sz="4800" b="1">
                <a:solidFill>
                  <a:srgbClr val="FFFF66"/>
                </a:solidFill>
                <a:latin typeface="Roboto"/>
                <a:ea typeface="Roboto"/>
                <a:cs typeface="Roboto"/>
                <a:sym typeface="Roboto"/>
              </a:rPr>
              <a:t>The necessary rotation angle</a:t>
            </a: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B986DD8F-61AC-5256-CAA9-86942C63D291}"/>
              </a:ext>
            </a:extLst>
          </p:cNvPr>
          <p:cNvSpPr/>
          <p:nvPr/>
        </p:nvSpPr>
        <p:spPr>
          <a:xfrm>
            <a:off x="8886674" y="5076208"/>
            <a:ext cx="533399" cy="520801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199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4C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274726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519922" y="8466992"/>
            <a:ext cx="1478756" cy="1820008"/>
            <a:chOff x="0" y="0"/>
            <a:chExt cx="6604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79375"/>
              <a:ext cx="660400" cy="733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V="1">
            <a:off x="368534" y="347279"/>
            <a:ext cx="2477955" cy="1937310"/>
          </a:xfrm>
          <a:custGeom>
            <a:avLst/>
            <a:gdLst/>
            <a:ahLst/>
            <a:cxnLst/>
            <a:rect l="l" t="t" r="r" b="b"/>
            <a:pathLst>
              <a:path w="2477955" h="1937310">
                <a:moveTo>
                  <a:pt x="0" y="1937310"/>
                </a:moveTo>
                <a:lnTo>
                  <a:pt x="2477955" y="1937310"/>
                </a:lnTo>
                <a:lnTo>
                  <a:pt x="2477955" y="0"/>
                </a:lnTo>
                <a:lnTo>
                  <a:pt x="0" y="0"/>
                </a:lnTo>
                <a:lnTo>
                  <a:pt x="0" y="193731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>
            <a:off x="2081956" y="7952915"/>
            <a:ext cx="14124087" cy="0"/>
          </a:xfrm>
          <a:prstGeom prst="line">
            <a:avLst/>
          </a:prstGeom>
          <a:ln w="28575" cap="flat">
            <a:solidFill>
              <a:srgbClr val="154C9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9488366" y="2627975"/>
            <a:ext cx="7770934" cy="5093369"/>
            <a:chOff x="0" y="0"/>
            <a:chExt cx="2046666" cy="134146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46666" cy="1341463"/>
            </a:xfrm>
            <a:custGeom>
              <a:avLst/>
              <a:gdLst/>
              <a:ahLst/>
              <a:cxnLst/>
              <a:rect l="l" t="t" r="r" b="b"/>
              <a:pathLst>
                <a:path w="2046666" h="1341463">
                  <a:moveTo>
                    <a:pt x="50810" y="0"/>
                  </a:moveTo>
                  <a:lnTo>
                    <a:pt x="1995856" y="0"/>
                  </a:lnTo>
                  <a:cubicBezTo>
                    <a:pt x="2009332" y="0"/>
                    <a:pt x="2022255" y="5353"/>
                    <a:pt x="2031784" y="14882"/>
                  </a:cubicBezTo>
                  <a:cubicBezTo>
                    <a:pt x="2041313" y="24410"/>
                    <a:pt x="2046666" y="37334"/>
                    <a:pt x="2046666" y="50810"/>
                  </a:cubicBezTo>
                  <a:lnTo>
                    <a:pt x="2046666" y="1290654"/>
                  </a:lnTo>
                  <a:cubicBezTo>
                    <a:pt x="2046666" y="1318715"/>
                    <a:pt x="2023918" y="1341463"/>
                    <a:pt x="1995856" y="1341463"/>
                  </a:cubicBezTo>
                  <a:lnTo>
                    <a:pt x="50810" y="1341463"/>
                  </a:lnTo>
                  <a:cubicBezTo>
                    <a:pt x="22748" y="1341463"/>
                    <a:pt x="0" y="1318715"/>
                    <a:pt x="0" y="1290654"/>
                  </a:cubicBezTo>
                  <a:lnTo>
                    <a:pt x="0" y="50810"/>
                  </a:lnTo>
                  <a:cubicBezTo>
                    <a:pt x="0" y="22748"/>
                    <a:pt x="22748" y="0"/>
                    <a:pt x="50810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2046666" cy="13890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9488366" y="3081506"/>
            <a:ext cx="7770934" cy="4285407"/>
          </a:xfrm>
          <a:custGeom>
            <a:avLst/>
            <a:gdLst/>
            <a:ahLst/>
            <a:cxnLst/>
            <a:rect l="l" t="t" r="r" b="b"/>
            <a:pathLst>
              <a:path w="7770934" h="4285407">
                <a:moveTo>
                  <a:pt x="0" y="0"/>
                </a:moveTo>
                <a:lnTo>
                  <a:pt x="7770934" y="0"/>
                </a:lnTo>
                <a:lnTo>
                  <a:pt x="7770934" y="4285407"/>
                </a:lnTo>
                <a:lnTo>
                  <a:pt x="0" y="42854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1084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3980102" y="1463534"/>
            <a:ext cx="10327796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spc="360">
                <a:solidFill>
                  <a:srgbClr val="103B7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FIRST TRY: PID CONTROLLER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44226" y="8985456"/>
            <a:ext cx="1430149" cy="697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63"/>
              </a:lnSpc>
            </a:pPr>
            <a:r>
              <a:rPr lang="en-US" sz="4045" b="1">
                <a:solidFill>
                  <a:srgbClr val="103B74"/>
                </a:solidFill>
                <a:latin typeface="Roboto Bold"/>
                <a:ea typeface="Roboto Bold"/>
                <a:cs typeface="Roboto Bold"/>
                <a:sym typeface="Roboto Bold"/>
              </a:rPr>
              <a:t>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45280" y="2490956"/>
            <a:ext cx="7398720" cy="5230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7816" lvl="1" indent="-318908" algn="l">
              <a:lnSpc>
                <a:spcPts val="4135"/>
              </a:lnSpc>
              <a:buFont typeface="Arial"/>
              <a:buChar char="•"/>
            </a:pPr>
            <a:r>
              <a:rPr lang="en-US" sz="2954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Compute the error = reference - position of the ball</a:t>
            </a:r>
          </a:p>
          <a:p>
            <a:pPr marL="637816" lvl="1" indent="-318908" algn="l">
              <a:lnSpc>
                <a:spcPts val="4135"/>
              </a:lnSpc>
              <a:buFont typeface="Arial"/>
              <a:buChar char="•"/>
            </a:pPr>
            <a:r>
              <a:rPr lang="en-US" sz="2954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Uses the PID equation (for x &amp; y):              pid_x = (Kp * err_x) + (Ki * int_x) - (Kd * vel_mps[0]) </a:t>
            </a:r>
          </a:p>
          <a:p>
            <a:pPr marL="637816" lvl="1" indent="-318908" algn="l">
              <a:lnSpc>
                <a:spcPts val="4135"/>
              </a:lnSpc>
              <a:buFont typeface="Arial"/>
              <a:buChar char="•"/>
            </a:pPr>
            <a:r>
              <a:rPr lang="en-US" sz="2954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output should be theta 4, which is the necessary tilt angle (x &amp; y) of the table</a:t>
            </a:r>
          </a:p>
          <a:p>
            <a:pPr marL="637816" lvl="1" indent="-318908" algn="l">
              <a:lnSpc>
                <a:spcPts val="4135"/>
              </a:lnSpc>
              <a:buFont typeface="Arial"/>
              <a:buChar char="•"/>
            </a:pPr>
            <a:r>
              <a:rPr lang="en-US" sz="2954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PID is in a loop, where the errors are always updating due to feedback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178023" y="7978143"/>
            <a:ext cx="11931953" cy="1244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FF3131"/>
                </a:solidFill>
                <a:latin typeface="Arimo Bold"/>
                <a:ea typeface="Arimo Bold"/>
                <a:cs typeface="Arimo Bold"/>
                <a:sym typeface="Arimo Bold"/>
              </a:rPr>
              <a:t>Because we don’t have the transfer function so it’s very hard to solve this problem using a PID Controller!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4C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50210" y="2860669"/>
            <a:ext cx="12737790" cy="7426331"/>
          </a:xfrm>
          <a:custGeom>
            <a:avLst/>
            <a:gdLst/>
            <a:ahLst/>
            <a:cxnLst/>
            <a:rect l="l" t="t" r="r" b="b"/>
            <a:pathLst>
              <a:path w="12737790" h="7426331">
                <a:moveTo>
                  <a:pt x="0" y="0"/>
                </a:moveTo>
                <a:lnTo>
                  <a:pt x="12737790" y="0"/>
                </a:lnTo>
                <a:lnTo>
                  <a:pt x="12737790" y="7426331"/>
                </a:lnTo>
                <a:lnTo>
                  <a:pt x="0" y="74263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364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519922" y="8466992"/>
            <a:ext cx="1478756" cy="1820008"/>
            <a:chOff x="0" y="0"/>
            <a:chExt cx="6604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79375"/>
              <a:ext cx="660400" cy="733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2848759" y="8189545"/>
            <a:ext cx="2701452" cy="534378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5571201" y="8189545"/>
            <a:ext cx="2864873" cy="1068755"/>
            <a:chOff x="0" y="0"/>
            <a:chExt cx="754534" cy="28148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54534" cy="281483"/>
            </a:xfrm>
            <a:custGeom>
              <a:avLst/>
              <a:gdLst/>
              <a:ahLst/>
              <a:cxnLst/>
              <a:rect l="l" t="t" r="r" b="b"/>
              <a:pathLst>
                <a:path w="754534" h="281483">
                  <a:moveTo>
                    <a:pt x="754534" y="32428"/>
                  </a:moveTo>
                  <a:lnTo>
                    <a:pt x="754534" y="249055"/>
                  </a:lnTo>
                  <a:cubicBezTo>
                    <a:pt x="754534" y="257655"/>
                    <a:pt x="751118" y="265903"/>
                    <a:pt x="745036" y="271985"/>
                  </a:cubicBezTo>
                  <a:cubicBezTo>
                    <a:pt x="738955" y="278066"/>
                    <a:pt x="730707" y="281483"/>
                    <a:pt x="722106" y="281483"/>
                  </a:cubicBezTo>
                  <a:lnTo>
                    <a:pt x="32428" y="281483"/>
                  </a:lnTo>
                  <a:cubicBezTo>
                    <a:pt x="14519" y="281483"/>
                    <a:pt x="0" y="266964"/>
                    <a:pt x="0" y="249055"/>
                  </a:cubicBezTo>
                  <a:lnTo>
                    <a:pt x="0" y="32428"/>
                  </a:lnTo>
                  <a:cubicBezTo>
                    <a:pt x="0" y="14519"/>
                    <a:pt x="14519" y="0"/>
                    <a:pt x="32428" y="0"/>
                  </a:cubicBezTo>
                  <a:lnTo>
                    <a:pt x="722106" y="0"/>
                  </a:lnTo>
                  <a:cubicBezTo>
                    <a:pt x="740016" y="0"/>
                    <a:pt x="754534" y="14519"/>
                    <a:pt x="754534" y="32428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754534" cy="329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144000" y="4755919"/>
            <a:ext cx="4342833" cy="5386860"/>
            <a:chOff x="0" y="0"/>
            <a:chExt cx="1143791" cy="141876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43791" cy="1418761"/>
            </a:xfrm>
            <a:custGeom>
              <a:avLst/>
              <a:gdLst/>
              <a:ahLst/>
              <a:cxnLst/>
              <a:rect l="l" t="t" r="r" b="b"/>
              <a:pathLst>
                <a:path w="1143791" h="1418761">
                  <a:moveTo>
                    <a:pt x="0" y="0"/>
                  </a:moveTo>
                  <a:lnTo>
                    <a:pt x="1143791" y="0"/>
                  </a:lnTo>
                  <a:lnTo>
                    <a:pt x="1143791" y="1418761"/>
                  </a:lnTo>
                  <a:lnTo>
                    <a:pt x="0" y="141876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143791" cy="1466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800326" y="302046"/>
            <a:ext cx="12886452" cy="2027775"/>
            <a:chOff x="0" y="0"/>
            <a:chExt cx="3393963" cy="53406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393963" cy="534064"/>
            </a:xfrm>
            <a:custGeom>
              <a:avLst/>
              <a:gdLst/>
              <a:ahLst/>
              <a:cxnLst/>
              <a:rect l="l" t="t" r="r" b="b"/>
              <a:pathLst>
                <a:path w="3393963" h="534064">
                  <a:moveTo>
                    <a:pt x="3190763" y="0"/>
                  </a:moveTo>
                  <a:cubicBezTo>
                    <a:pt x="3302987" y="0"/>
                    <a:pt x="3393963" y="119554"/>
                    <a:pt x="3393963" y="267032"/>
                  </a:cubicBezTo>
                  <a:cubicBezTo>
                    <a:pt x="3393963" y="414510"/>
                    <a:pt x="3302987" y="534064"/>
                    <a:pt x="3190763" y="534064"/>
                  </a:cubicBezTo>
                  <a:lnTo>
                    <a:pt x="203200" y="534064"/>
                  </a:lnTo>
                  <a:cubicBezTo>
                    <a:pt x="90976" y="534064"/>
                    <a:pt x="0" y="414510"/>
                    <a:pt x="0" y="267032"/>
                  </a:cubicBezTo>
                  <a:cubicBezTo>
                    <a:pt x="0" y="11955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3393963" cy="5816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069986" y="433919"/>
            <a:ext cx="12186102" cy="166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spc="360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SECOND TRY: USE REINFORCEMENT LEARNING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544226" y="8985456"/>
            <a:ext cx="1430149" cy="697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63"/>
              </a:lnSpc>
            </a:pPr>
            <a:r>
              <a:rPr lang="en-US" sz="4045" b="1">
                <a:solidFill>
                  <a:srgbClr val="103B74"/>
                </a:solidFill>
                <a:latin typeface="Roboto Bold"/>
                <a:ea typeface="Roboto Bold"/>
                <a:cs typeface="Roboto Bold"/>
                <a:sym typeface="Roboto Bold"/>
              </a:rPr>
              <a:t>8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68534" y="2538679"/>
            <a:ext cx="4960449" cy="5650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There are many versions of models. Each time, I am trying to improve the agent by giving more features and details, and trying to think of different cases. In the last version, I changed the training loop to increase difficulty gradually. The output is theta 4 (the necessary tilt table to balance the ball)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7297" y="8734378"/>
            <a:ext cx="5466058" cy="1199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 b="1">
                <a:solidFill>
                  <a:srgbClr val="FF3131"/>
                </a:solidFill>
                <a:latin typeface="Arimo Bold"/>
                <a:ea typeface="Arimo Bold"/>
                <a:cs typeface="Arimo Bold"/>
                <a:sym typeface="Arimo Bold"/>
              </a:rPr>
              <a:t>It gives a good result for the tilt angles of the table!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</TotalTime>
  <Words>1622</Words>
  <Application>Microsoft Office PowerPoint</Application>
  <PresentationFormat>Custom</PresentationFormat>
  <Paragraphs>168</Paragraphs>
  <Slides>15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Roboto Bold</vt:lpstr>
      <vt:lpstr>Arimo</vt:lpstr>
      <vt:lpstr>Arial Unicode MS</vt:lpstr>
      <vt:lpstr>Arial</vt:lpstr>
      <vt:lpstr>Arimo Bold</vt:lpstr>
      <vt:lpstr>League Spartan</vt:lpstr>
      <vt:lpstr>Roboto</vt:lpstr>
      <vt:lpstr>Roboto Italics</vt:lpstr>
      <vt:lpstr>Calibri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BORCELLE UNIVERSITY</dc:title>
  <cp:lastModifiedBy>Rawad fakhreddine</cp:lastModifiedBy>
  <cp:revision>13</cp:revision>
  <dcterms:created xsi:type="dcterms:W3CDTF">2006-08-16T00:00:00Z</dcterms:created>
  <dcterms:modified xsi:type="dcterms:W3CDTF">2025-07-19T04:27:06Z</dcterms:modified>
  <dc:identifier>DAGtVpMQyL4</dc:identifier>
</cp:coreProperties>
</file>